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261" r:id="rId3"/>
    <p:sldId id="285" r:id="rId4"/>
    <p:sldId id="262" r:id="rId5"/>
    <p:sldId id="284" r:id="rId6"/>
    <p:sldId id="286" r:id="rId7"/>
    <p:sldId id="260" r:id="rId8"/>
    <p:sldId id="266" r:id="rId9"/>
    <p:sldId id="289" r:id="rId10"/>
    <p:sldId id="268" r:id="rId11"/>
    <p:sldId id="270" r:id="rId12"/>
    <p:sldId id="271" r:id="rId13"/>
    <p:sldId id="273" r:id="rId14"/>
    <p:sldId id="274" r:id="rId15"/>
    <p:sldId id="258" r:id="rId16"/>
    <p:sldId id="272" r:id="rId17"/>
    <p:sldId id="263" r:id="rId18"/>
    <p:sldId id="287" r:id="rId19"/>
    <p:sldId id="291" r:id="rId20"/>
    <p:sldId id="290" r:id="rId21"/>
    <p:sldId id="276" r:id="rId22"/>
    <p:sldId id="288" r:id="rId23"/>
    <p:sldId id="277" r:id="rId24"/>
    <p:sldId id="278" r:id="rId25"/>
    <p:sldId id="279" r:id="rId26"/>
    <p:sldId id="280" r:id="rId27"/>
    <p:sldId id="281" r:id="rId28"/>
    <p:sldId id="282" r:id="rId29"/>
    <p:sldId id="292" r:id="rId30"/>
    <p:sldId id="295" r:id="rId31"/>
    <p:sldId id="294" r:id="rId32"/>
    <p:sldId id="283" r:id="rId3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04B2-B0CE-4C5D-AA55-BBAA92B5551B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482AA-DC2C-4B51-8441-4F5751E847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30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482AA-DC2C-4B51-8441-4F5751E847A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43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pd.rkn.gov.ru/code/" TargetMode="External"/><Relationship Id="rId2" Type="http://schemas.openxmlformats.org/officeDocument/2006/relationships/hyperlink" Target="http://pd.rkn.gov.ru/code/signatory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Актуальные вопросы в сфере персональных данных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61760" cy="10668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Роскомнадзора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Томской области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8640"/>
            <a:ext cx="3211389" cy="160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7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620000" cy="6140152"/>
          </a:xfrm>
        </p:spPr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</a:p>
          <a:p>
            <a:pPr marL="11430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/</a:t>
            </a:r>
          </a:p>
          <a:p>
            <a:pPr marL="11430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письма</a:t>
            </a:r>
          </a:p>
          <a:p>
            <a:pPr marL="11430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Методическими рекомендациями по уведомлению уполномоченного органа о начале обработки персональных данных и о внесении изменений в ранее представленные сведения </a:t>
            </a:r>
          </a:p>
          <a:p>
            <a:pPr marL="114300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(утверждены приказом Роскомнадзора от 30.05.2017 №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94)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/>
            </a:endParaRPr>
          </a:p>
          <a:p>
            <a:pPr marL="114300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 Уведомления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письма и рекомендации по заполнению </a:t>
            </a:r>
          </a:p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найти на официальном сайте </a:t>
            </a:r>
          </a:p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Роскомнадзора по ТО:</a:t>
            </a:r>
          </a:p>
          <a:p>
            <a:pPr marL="114300" indent="0" algn="ctr">
              <a:buNone/>
            </a:pP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https://70.rkn.gov.ru</a:t>
            </a:r>
            <a:endParaRPr lang="ru-RU" sz="24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8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073E87"/>
                </a:solidFill>
              </a:rPr>
              <a:t>Меры</a:t>
            </a:r>
            <a:r>
              <a:rPr lang="ru-RU" sz="3600" dirty="0">
                <a:solidFill>
                  <a:srgbClr val="073E87"/>
                </a:solidFill>
              </a:rPr>
              <a:t>, </a:t>
            </a:r>
            <a:r>
              <a:rPr lang="ru-RU" sz="2800" dirty="0">
                <a:solidFill>
                  <a:srgbClr val="073E87"/>
                </a:solidFill>
              </a:rPr>
              <a:t>направленные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на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исполнение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Оператором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его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законных</a:t>
            </a:r>
            <a:r>
              <a:rPr lang="ru-RU" sz="3600" dirty="0">
                <a:solidFill>
                  <a:srgbClr val="073E87"/>
                </a:solidFill>
              </a:rPr>
              <a:t> </a:t>
            </a:r>
            <a:r>
              <a:rPr lang="ru-RU" sz="2800" dirty="0">
                <a:solidFill>
                  <a:srgbClr val="073E87"/>
                </a:solidFill>
              </a:rPr>
              <a:t>обязанностей </a:t>
            </a:r>
            <a:r>
              <a:rPr lang="ru-RU" sz="1600" i="1" dirty="0">
                <a:solidFill>
                  <a:prstClr val="white">
                    <a:lumMod val="50000"/>
                  </a:prstClr>
                </a:solidFill>
              </a:rPr>
              <a:t>(ч. 1 ст. 18.1)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1484784"/>
            <a:ext cx="3657600" cy="3951288"/>
          </a:xfrm>
        </p:spPr>
        <p:txBody>
          <a:bodyPr>
            <a:normAutofit fontScale="92500"/>
          </a:bodyPr>
          <a:lstStyle/>
          <a:p>
            <a:pPr marL="114300" lvl="0" indent="457200" algn="just">
              <a:lnSpc>
                <a:spcPct val="130000"/>
              </a:lnSpc>
              <a:buClr>
                <a:srgbClr val="31B6FD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sz="2000" b="1" i="1" dirty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принимать меры, </a:t>
            </a:r>
            <a:r>
              <a:rPr lang="ru-RU" sz="2000" b="1" u="sng" dirty="0">
                <a:solidFill>
                  <a:srgbClr val="31B6F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и достаточные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обеспечения выполнения обязанностей, предусмотренных Федеральным законом № 152-ФЗ и принятыми в соответствии с ним нормативными правовыми актами.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27984" y="1484784"/>
            <a:ext cx="3657600" cy="3951288"/>
          </a:xfrm>
        </p:spPr>
        <p:txBody>
          <a:bodyPr>
            <a:normAutofit fontScale="92500" lnSpcReduction="20000"/>
          </a:bodyPr>
          <a:lstStyle/>
          <a:p>
            <a:pPr marL="114300" lvl="0" indent="457200" algn="just">
              <a:lnSpc>
                <a:spcPct val="130000"/>
              </a:lnSpc>
              <a:buClr>
                <a:srgbClr val="31B6FD"/>
              </a:buClr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определяет состав и перечень мер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необходимых и достаточных для обеспечения выполнения обязанностей, предусмотренных Федеральным законом № 152-ФЗ и принятыми в соответствии с ним нормативными правовыми актами, если иное не предусмотрено федеральным законодательством.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5517232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при поступлении запроса 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защите прав субъектов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документы и локальные акты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иным образом подтвердить принятие 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в </a:t>
            </a:r>
            <a:r>
              <a:rPr 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18.1 152-ФЗ </a:t>
            </a:r>
            <a:endParaRPr lang="ru-RU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>
                <a:solidFill>
                  <a:srgbClr val="073E87"/>
                </a:solidFill>
              </a:rPr>
              <a:t>Меры, направленные на исполнение Оператором его законных обязанностей </a:t>
            </a:r>
            <a:r>
              <a:rPr lang="ru-RU" sz="3000" dirty="0" smtClean="0">
                <a:solidFill>
                  <a:srgbClr val="073E87"/>
                </a:solidFill>
              </a:rPr>
              <a:t/>
            </a:r>
            <a:br>
              <a:rPr lang="ru-RU" sz="3000" dirty="0" smtClean="0">
                <a:solidFill>
                  <a:srgbClr val="073E87"/>
                </a:solidFill>
              </a:rPr>
            </a:br>
            <a:r>
              <a:rPr lang="ru-RU" sz="1400" i="1" dirty="0" smtClean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ru-RU" sz="1400" i="1" dirty="0">
                <a:solidFill>
                  <a:prstClr val="white">
                    <a:lumMod val="50000"/>
                  </a:prstClr>
                </a:solidFill>
              </a:rPr>
              <a:t>ч. 1 ст. </a:t>
            </a:r>
            <a:r>
              <a:rPr lang="ru-RU" sz="1400" i="1" dirty="0" smtClean="0">
                <a:solidFill>
                  <a:prstClr val="white">
                    <a:lumMod val="50000"/>
                  </a:prstClr>
                </a:solidFill>
              </a:rPr>
              <a:t>18.1 Федерального закона  №152-ФЗ)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62500" lnSpcReduction="20000"/>
          </a:bodyPr>
          <a:lstStyle/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6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азначение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оператором, являющимся юридическим лицом, </a:t>
            </a: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ответственного за организацию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ПД;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оператором, являющимся юридическим лицом, документов, определяющих </a:t>
            </a:r>
            <a:r>
              <a:rPr lang="ru-RU" sz="2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политику оператора в отношении обработки </a:t>
            </a:r>
            <a:r>
              <a:rPr lang="ru-RU" sz="26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локальных актов по вопросам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локальных актов, устанавливающих процедуры, направленные на предотвращение и выявление нарушений законодательства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последствий таких нарушений;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6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рименение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правовых, организационных и технических </a:t>
            </a:r>
            <a:r>
              <a:rPr lang="ru-RU" sz="2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по обеспечению безопасности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в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19 (при использовании информационных систем)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существление </a:t>
            </a: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и (или) аудита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Федеральному закону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152-ФЗ и принятым в соответствии с ним нормативным правовым актам, требованиям к защите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политике оператора в отношении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локальным актам оператора;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ценка </a:t>
            </a:r>
            <a:r>
              <a:rPr lang="ru-RU" sz="2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может быть причинен субъектам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в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нарушения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152-ФЗ,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указанного вреда и принимаемых оператором мер, направленных на обеспечение выполнения обязанностей, предусмотренных Федеральным законом № 152-ФЗ ;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ru-RU" sz="2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знакомление </a:t>
            </a:r>
            <a:r>
              <a:rPr lang="ru-RU" sz="2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оператора, </a:t>
            </a:r>
            <a:r>
              <a:rPr lang="ru-RU" sz="26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 осуществляющих обработку </a:t>
            </a:r>
            <a:r>
              <a:rPr lang="ru-RU" sz="2600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положениями законодательства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 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требованиями к защите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документами, определяющими политику оператора в отношении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локальными актами по вопросам обработки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обучение указанных работников.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8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30000"/>
              </a:lnSpc>
            </a:pPr>
            <a:r>
              <a:rPr lang="ru-RU" sz="2400" dirty="0">
                <a:latin typeface="Times New Roman"/>
              </a:rPr>
              <a:t>Оператор </a:t>
            </a:r>
            <a:r>
              <a:rPr lang="ru-RU" sz="2400" b="1" i="1" dirty="0">
                <a:latin typeface="Times New Roman"/>
              </a:rPr>
              <a:t>обязан</a:t>
            </a:r>
            <a:r>
              <a:rPr lang="ru-RU" sz="2400" dirty="0">
                <a:latin typeface="Times New Roman"/>
              </a:rPr>
              <a:t> </a:t>
            </a:r>
            <a:r>
              <a:rPr lang="ru-RU" sz="2800" b="1" i="1" u="sng" dirty="0">
                <a:solidFill>
                  <a:schemeClr val="accent2"/>
                </a:solidFill>
                <a:latin typeface="Times New Roman"/>
              </a:rPr>
              <a:t>опубликовать</a:t>
            </a:r>
            <a:r>
              <a:rPr lang="ru-RU" sz="2400" dirty="0">
                <a:latin typeface="Times New Roman"/>
              </a:rPr>
              <a:t> или </a:t>
            </a:r>
            <a:r>
              <a:rPr lang="ru-RU" sz="2400" b="1" i="1" u="sng" dirty="0">
                <a:solidFill>
                  <a:schemeClr val="accent2"/>
                </a:solidFill>
                <a:latin typeface="Times New Roman"/>
              </a:rPr>
              <a:t>иным образом обеспечить неограниченный доступ</a:t>
            </a:r>
            <a:r>
              <a:rPr lang="ru-RU" sz="2400" b="1" i="1" dirty="0">
                <a:solidFill>
                  <a:schemeClr val="accent2"/>
                </a:solidFill>
                <a:latin typeface="Times New Roman"/>
              </a:rPr>
              <a:t> </a:t>
            </a:r>
            <a:r>
              <a:rPr lang="ru-RU" sz="2400" b="1" i="1" dirty="0">
                <a:latin typeface="Times New Roman"/>
              </a:rPr>
              <a:t>к документу, определяющему его политику</a:t>
            </a:r>
            <a:r>
              <a:rPr lang="ru-RU" sz="2400" dirty="0">
                <a:latin typeface="Times New Roman"/>
              </a:rPr>
              <a:t> в отношении обработки </a:t>
            </a:r>
            <a:r>
              <a:rPr lang="ru-RU" sz="2400" dirty="0" smtClean="0">
                <a:latin typeface="Times New Roman"/>
              </a:rPr>
              <a:t>ПД, </a:t>
            </a:r>
            <a:r>
              <a:rPr lang="ru-RU" sz="2400" dirty="0">
                <a:latin typeface="Times New Roman"/>
              </a:rPr>
              <a:t>к сведениям о реализуемых требованиях к защите </a:t>
            </a:r>
            <a:r>
              <a:rPr lang="ru-RU" sz="2400" dirty="0" smtClean="0">
                <a:latin typeface="Times New Roman"/>
              </a:rPr>
              <a:t>ПД. </a:t>
            </a:r>
          </a:p>
          <a:p>
            <a:pPr algn="ctr">
              <a:lnSpc>
                <a:spcPct val="130000"/>
              </a:lnSpc>
            </a:pPr>
            <a:endParaRPr lang="ru-RU" sz="2400" dirty="0" smtClean="0">
              <a:latin typeface="Times New Roman"/>
            </a:endParaRPr>
          </a:p>
          <a:p>
            <a:pPr algn="ctr">
              <a:lnSpc>
                <a:spcPct val="130000"/>
              </a:lnSpc>
            </a:pPr>
            <a:r>
              <a:rPr lang="ru-RU" sz="2400" dirty="0" smtClean="0">
                <a:latin typeface="Times New Roman"/>
              </a:rPr>
              <a:t>Оператор</a:t>
            </a:r>
            <a:r>
              <a:rPr lang="ru-RU" sz="2400" dirty="0">
                <a:latin typeface="Times New Roman"/>
              </a:rPr>
              <a:t>, осуществляющий сбор </a:t>
            </a:r>
            <a:r>
              <a:rPr lang="ru-RU" sz="2400" dirty="0" smtClean="0">
                <a:latin typeface="Times New Roman"/>
              </a:rPr>
              <a:t>ПД </a:t>
            </a:r>
            <a:r>
              <a:rPr lang="ru-RU" sz="2400" b="1" i="1" dirty="0" smtClean="0">
                <a:latin typeface="Times New Roman"/>
              </a:rPr>
              <a:t>с </a:t>
            </a:r>
            <a:r>
              <a:rPr lang="ru-RU" sz="2400" b="1" i="1" dirty="0">
                <a:latin typeface="Times New Roman"/>
              </a:rPr>
              <a:t>использованием информационно-телекоммуникационных сетей</a:t>
            </a:r>
            <a:r>
              <a:rPr lang="ru-RU" sz="2400" dirty="0">
                <a:latin typeface="Times New Roman"/>
              </a:rPr>
              <a:t>, </a:t>
            </a:r>
            <a:r>
              <a:rPr lang="ru-RU" sz="2400" b="1" i="1" u="sng" dirty="0">
                <a:solidFill>
                  <a:schemeClr val="accent2"/>
                </a:solidFill>
                <a:latin typeface="Times New Roman"/>
              </a:rPr>
              <a:t>обязан опубликовать в соответствующей информационно-телекоммуникационной сети</a:t>
            </a:r>
            <a:r>
              <a:rPr lang="ru-RU" sz="2400" dirty="0">
                <a:latin typeface="Times New Roman"/>
              </a:rPr>
              <a:t> </a:t>
            </a:r>
            <a:r>
              <a:rPr lang="ru-RU" sz="2400" b="1" i="1" dirty="0">
                <a:latin typeface="Times New Roman"/>
              </a:rPr>
              <a:t>документ</a:t>
            </a:r>
            <a:r>
              <a:rPr lang="ru-RU" sz="2400" dirty="0">
                <a:latin typeface="Times New Roman"/>
              </a:rPr>
              <a:t>, </a:t>
            </a:r>
            <a:r>
              <a:rPr lang="ru-RU" sz="2400" b="1" i="1" dirty="0">
                <a:latin typeface="Times New Roman"/>
              </a:rPr>
              <a:t>определяющий его политику</a:t>
            </a:r>
            <a:r>
              <a:rPr lang="ru-RU" sz="2400" dirty="0">
                <a:latin typeface="Times New Roman"/>
              </a:rPr>
              <a:t> в отношении обработки </a:t>
            </a:r>
            <a:r>
              <a:rPr lang="ru-RU" sz="2400" dirty="0" smtClean="0">
                <a:latin typeface="Times New Roman"/>
              </a:rPr>
              <a:t>ПД, </a:t>
            </a:r>
            <a:r>
              <a:rPr lang="ru-RU" sz="2400" dirty="0">
                <a:latin typeface="Times New Roman"/>
              </a:rPr>
              <a:t>и сведения о реализуемых требованиях к защите </a:t>
            </a:r>
            <a:r>
              <a:rPr lang="ru-RU" sz="2400" dirty="0" smtClean="0">
                <a:latin typeface="Times New Roman"/>
              </a:rPr>
              <a:t>ПД, </a:t>
            </a:r>
            <a:r>
              <a:rPr lang="ru-RU" sz="2400" dirty="0">
                <a:latin typeface="Times New Roman"/>
              </a:rPr>
              <a:t>а также </a:t>
            </a:r>
            <a:r>
              <a:rPr lang="ru-RU" sz="2400" b="1" i="1" u="sng" dirty="0">
                <a:solidFill>
                  <a:schemeClr val="accent2"/>
                </a:solidFill>
                <a:latin typeface="Times New Roman"/>
              </a:rPr>
              <a:t>обеспечить возможность доступа к указанному документу с использованием средств соответствующей информационно-телекоммуникационной сети</a:t>
            </a:r>
            <a:r>
              <a:rPr lang="ru-RU" sz="2400" dirty="0">
                <a:latin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6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Меры по обеспечению безопасности </a:t>
            </a:r>
            <a:r>
              <a:rPr lang="ru-RU" sz="2400" dirty="0" smtClean="0"/>
              <a:t>ПД </a:t>
            </a:r>
            <a:br>
              <a:rPr lang="ru-RU" sz="2400" dirty="0" smtClean="0"/>
            </a:br>
            <a:r>
              <a:rPr lang="ru-RU" sz="2400" dirty="0" smtClean="0"/>
              <a:t>при </a:t>
            </a:r>
            <a:r>
              <a:rPr lang="ru-RU" sz="2400" dirty="0"/>
              <a:t>их обработке, осуществляемой </a:t>
            </a:r>
            <a:r>
              <a:rPr lang="ru-RU" sz="2400" b="1" u="sng" dirty="0" smtClean="0"/>
              <a:t>без</a:t>
            </a:r>
            <a:r>
              <a:rPr lang="ru-RU" sz="2400" dirty="0" smtClean="0"/>
              <a:t> </a:t>
            </a:r>
            <a:r>
              <a:rPr lang="ru-RU" sz="2400" dirty="0"/>
              <a:t>использования средств </a:t>
            </a:r>
            <a:r>
              <a:rPr lang="ru-RU" sz="2400" dirty="0" smtClean="0"/>
              <a:t>автоматизации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осуществляемая без использования средств автоматизации, должна осуществляться таким образом, чтобы в </a:t>
            </a:r>
            <a:r>
              <a:rPr lang="ru-RU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каждой категории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b="1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b="1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определить места хранения </a:t>
            </a:r>
            <a:r>
              <a:rPr lang="ru-RU" b="1" i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(материальных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носителей) </a:t>
            </a:r>
            <a:r>
              <a:rPr lang="ru-RU" b="1" i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установить перечень лиц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осуществляющих обработку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либо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к ним доступ.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</a:t>
            </a:r>
            <a:r>
              <a:rPr lang="ru-RU" b="1" i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раздельное хранение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(материальных носителей), обработка которых осуществляется в различных целях.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хранении материальных носителей 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соблюдаться условия, обеспечивающие сохранность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и 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исключающие несанкционированный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ним доступ. Перечень мер, необходимых для обеспечения таких условий, порядок их принятия, а также перечень лиц, ответственных за реализацию указанных мер, устанавливаются оператором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9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обработке ПД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854287" cy="5141168"/>
          </a:xfrm>
        </p:spPr>
        <p:txBody>
          <a:bodyPr>
            <a:normAutofit/>
          </a:bodyPr>
          <a:lstStyle/>
          <a:p>
            <a:pPr marL="571500" indent="-457200" algn="just">
              <a:buFont typeface="+mj-lt"/>
              <a:buAutoNum type="arabicPeriod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обеспечить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обработку ПД граждан РФ с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баз данных,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на территории Российской Федерации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случаев,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предусмотренных Федеральным законом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152-ФЗ; </a:t>
            </a:r>
            <a:r>
              <a:rPr lang="ru-RU" sz="1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(п.5 ст.18 152-ФЗ)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Операторы и иные лица, получившие доступ к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не раскрывать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третьим лицам и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распространять</a:t>
            </a:r>
            <a:r>
              <a:rPr lang="ru-RU" sz="19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согласия субъекта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иное не предусмотрено федеральным законом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7 152-ФЗ)</a:t>
            </a:r>
            <a:endParaRPr lang="ru-RU" sz="19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поручить обработку </a:t>
            </a:r>
            <a:r>
              <a:rPr lang="ru-RU" sz="1900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другому 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лицу </a:t>
            </a:r>
            <a:r>
              <a:rPr lang="ru-RU" sz="19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согласия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иное не предусмотрено федеральным законом</a:t>
            </a:r>
            <a:r>
              <a:rPr lang="ru-RU" sz="19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основании заключаемого с этим лицом договора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государственного или муниципального контракта, либо путем принятия государственным или муниципальным органом соответствующего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осуществляющее обработку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поручению оператора, обязано соблюдать принципы и правила обработки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предусмотренные Федеральным законом № 152-ФЗ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620000" cy="1143000"/>
          </a:xfrm>
        </p:spPr>
        <p:txBody>
          <a:bodyPr/>
          <a:lstStyle/>
          <a:p>
            <a:pPr algn="ctr"/>
            <a:r>
              <a:rPr lang="ru-RU" sz="3600" dirty="0"/>
              <a:t>Лица, ответственные за организацию обработки персональных данных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30000"/>
              </a:lnSpc>
            </a:pPr>
            <a:r>
              <a:rPr lang="ru-RU" sz="2400" dirty="0">
                <a:latin typeface="Times New Roman"/>
              </a:rPr>
              <a:t>Лицо, ответственное за организацию обработки персональных данных, в частности, </a:t>
            </a:r>
            <a:r>
              <a:rPr lang="ru-RU" sz="2400" i="1" u="sng" dirty="0">
                <a:solidFill>
                  <a:schemeClr val="accent2"/>
                </a:solidFill>
                <a:latin typeface="Times New Roman"/>
              </a:rPr>
              <a:t>обязано</a:t>
            </a:r>
            <a:r>
              <a:rPr lang="ru-RU" sz="2400" dirty="0">
                <a:latin typeface="Times New Roman"/>
              </a:rPr>
              <a:t>:</a:t>
            </a:r>
          </a:p>
          <a:p>
            <a:pPr marL="868680" lvl="1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ru-RU" b="1" u="sng" dirty="0" smtClean="0">
                <a:latin typeface="Times New Roman"/>
              </a:rPr>
              <a:t>осуществлять </a:t>
            </a:r>
            <a:r>
              <a:rPr lang="ru-RU" b="1" u="sng" dirty="0">
                <a:latin typeface="Times New Roman"/>
              </a:rPr>
              <a:t>внутренний контроль</a:t>
            </a:r>
            <a:r>
              <a:rPr lang="ru-RU" b="1" dirty="0">
                <a:latin typeface="Times New Roman"/>
              </a:rPr>
              <a:t> </a:t>
            </a:r>
            <a:r>
              <a:rPr lang="ru-RU" b="1" u="sng" dirty="0">
                <a:latin typeface="Times New Roman"/>
              </a:rPr>
              <a:t>за соблюдением </a:t>
            </a:r>
            <a:r>
              <a:rPr lang="ru-RU" dirty="0">
                <a:latin typeface="Times New Roman"/>
              </a:rPr>
              <a:t>оператором и его работниками </a:t>
            </a:r>
            <a:r>
              <a:rPr lang="ru-RU" b="1" u="sng" dirty="0">
                <a:latin typeface="Times New Roman"/>
              </a:rPr>
              <a:t>законодательства </a:t>
            </a:r>
            <a:r>
              <a:rPr lang="ru-RU" b="1" u="sng" dirty="0" smtClean="0">
                <a:latin typeface="Times New Roman"/>
              </a:rPr>
              <a:t>РФ</a:t>
            </a:r>
            <a:r>
              <a:rPr lang="ru-RU" b="1" dirty="0" smtClean="0">
                <a:latin typeface="Times New Roman"/>
              </a:rPr>
              <a:t> </a:t>
            </a:r>
            <a:r>
              <a:rPr lang="ru-RU" dirty="0" smtClean="0">
                <a:latin typeface="Times New Roman"/>
              </a:rPr>
              <a:t>о ПД, </a:t>
            </a:r>
            <a:r>
              <a:rPr lang="ru-RU" dirty="0">
                <a:latin typeface="Times New Roman"/>
              </a:rPr>
              <a:t>в том числе требований к защите </a:t>
            </a:r>
            <a:r>
              <a:rPr lang="ru-RU" dirty="0" smtClean="0">
                <a:latin typeface="Times New Roman"/>
              </a:rPr>
              <a:t>ПД;</a:t>
            </a:r>
            <a:endParaRPr lang="ru-RU" dirty="0">
              <a:latin typeface="Times New Roman"/>
            </a:endParaRPr>
          </a:p>
          <a:p>
            <a:pPr marL="868680" lvl="1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ru-RU" b="1" u="sng" dirty="0" smtClean="0">
                <a:latin typeface="Times New Roman"/>
              </a:rPr>
              <a:t>доводить </a:t>
            </a:r>
            <a:r>
              <a:rPr lang="ru-RU" b="1" u="sng" dirty="0">
                <a:latin typeface="Times New Roman"/>
              </a:rPr>
              <a:t>до сведения</a:t>
            </a:r>
            <a:r>
              <a:rPr lang="ru-RU" b="1" dirty="0">
                <a:latin typeface="Times New Roman"/>
              </a:rPr>
              <a:t> </a:t>
            </a:r>
            <a:r>
              <a:rPr lang="ru-RU" dirty="0">
                <a:latin typeface="Times New Roman"/>
              </a:rPr>
              <a:t>работников оператора </a:t>
            </a:r>
            <a:r>
              <a:rPr lang="ru-RU" b="1" u="sng" dirty="0">
                <a:latin typeface="Times New Roman"/>
              </a:rPr>
              <a:t>положения законодательства</a:t>
            </a:r>
            <a:r>
              <a:rPr lang="ru-RU" dirty="0">
                <a:latin typeface="Times New Roman"/>
              </a:rPr>
              <a:t> </a:t>
            </a:r>
            <a:r>
              <a:rPr lang="ru-RU" dirty="0" smtClean="0">
                <a:latin typeface="Times New Roman"/>
              </a:rPr>
              <a:t>РФ о ПД, </a:t>
            </a:r>
            <a:r>
              <a:rPr lang="ru-RU" dirty="0">
                <a:latin typeface="Times New Roman"/>
              </a:rPr>
              <a:t>локальных актов по вопросам обработки </a:t>
            </a:r>
            <a:r>
              <a:rPr lang="ru-RU" dirty="0" smtClean="0">
                <a:latin typeface="Times New Roman"/>
              </a:rPr>
              <a:t>ПД, </a:t>
            </a:r>
            <a:r>
              <a:rPr lang="ru-RU" dirty="0">
                <a:latin typeface="Times New Roman"/>
              </a:rPr>
              <a:t>требований к защите </a:t>
            </a:r>
            <a:r>
              <a:rPr lang="ru-RU" dirty="0" smtClean="0">
                <a:latin typeface="Times New Roman"/>
              </a:rPr>
              <a:t>ПД;</a:t>
            </a:r>
            <a:endParaRPr lang="ru-RU" dirty="0">
              <a:latin typeface="Times New Roman"/>
            </a:endParaRPr>
          </a:p>
          <a:p>
            <a:pPr marL="868680" lvl="1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ru-RU" b="1" u="sng" dirty="0" smtClean="0">
                <a:latin typeface="Times New Roman"/>
              </a:rPr>
              <a:t>организовывать </a:t>
            </a:r>
            <a:r>
              <a:rPr lang="ru-RU" b="1" u="sng" dirty="0">
                <a:latin typeface="Times New Roman"/>
              </a:rPr>
              <a:t>прием и обработку обращений и запросов </a:t>
            </a:r>
            <a:r>
              <a:rPr lang="ru-RU" dirty="0">
                <a:latin typeface="Times New Roman"/>
              </a:rPr>
              <a:t>субъектов </a:t>
            </a:r>
            <a:r>
              <a:rPr lang="ru-RU" dirty="0" smtClean="0">
                <a:latin typeface="Times New Roman"/>
              </a:rPr>
              <a:t>ПД или </a:t>
            </a:r>
            <a:r>
              <a:rPr lang="ru-RU" dirty="0">
                <a:latin typeface="Times New Roman"/>
              </a:rPr>
              <a:t>их представителей и (или) </a:t>
            </a:r>
            <a:r>
              <a:rPr lang="ru-RU" b="1" u="sng" dirty="0">
                <a:latin typeface="Times New Roman"/>
              </a:rPr>
              <a:t>осуществлять контроль за приемом и обработкой</a:t>
            </a:r>
            <a:r>
              <a:rPr lang="ru-RU" b="1" dirty="0">
                <a:latin typeface="Times New Roman"/>
              </a:rPr>
              <a:t> </a:t>
            </a:r>
            <a:r>
              <a:rPr lang="ru-RU" dirty="0">
                <a:latin typeface="Times New Roman"/>
              </a:rPr>
              <a:t>таких обращений и запросов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67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pPr algn="ctr"/>
            <a:r>
              <a:rPr lang="ru-RU" dirty="0" smtClean="0"/>
              <a:t>Согласие на обработку персональных данных субъекта ПД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ч. 1 ст. 9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Федерального закона №152-ФЗ субъект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персональных данных принимает решение о предоставлении его персональных данных и дает согласие на их обработку свободно, своей волей и в своем интересе. Согласие на обработку персональных данных должно быть конкретным, информированным и сознательным. Согласие на обработку персональных данных может быть дано субъектом персональных данных или его представителем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любой позволяющей подтвердить факт его получения форме,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если иное не установлено федеральным законом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3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pPr algn="ctr"/>
            <a:r>
              <a:rPr lang="ru-RU" dirty="0" smtClean="0"/>
              <a:t>Согласие на обработку персональных данных субъекта ПД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464496"/>
          </a:xfrm>
        </p:spPr>
        <p:txBody>
          <a:bodyPr/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120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</a:t>
            </a:r>
            <a:r>
              <a:rPr lang="ru-RU" sz="28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11430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случаев, установленных в ч. 1 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Федерального закона №152-ФЗ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64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65640" cy="922114"/>
          </a:xfrm>
        </p:spPr>
        <p:txBody>
          <a:bodyPr/>
          <a:lstStyle/>
          <a:p>
            <a:pPr algn="ctr"/>
            <a:r>
              <a:rPr lang="ru-RU" sz="3600" dirty="0"/>
              <a:t>Письменное согласие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обработку персональных данных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7609656" cy="51320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случаях, предусмотренных федеральным законом, обработка персональных данных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только с согласия в письменной форме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(или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электронного документа, подписанного в соответствии с федеральным законом электронной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подписью):</a:t>
            </a:r>
          </a:p>
          <a:p>
            <a:pPr lvl="0" indent="-342900" algn="just">
              <a:buFont typeface="Symbol"/>
              <a:buChar char="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включение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в общедоступные источники персональных данных (в том числе справочники, адресные книги) (ст. 8 Федерального закона № 152-ФЗ);</a:t>
            </a:r>
            <a:endParaRPr lang="ru-RU" sz="1100" dirty="0">
              <a:latin typeface="Times New Roman"/>
              <a:ea typeface="Times New Roman"/>
            </a:endParaRPr>
          </a:p>
          <a:p>
            <a:pPr lvl="0" indent="-342900" algn="just">
              <a:buFont typeface="Symbol"/>
              <a:buChar char=""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обработка специальных категорий персональных данных (ст. 10 Федерального закона № 152-ФЗ);</a:t>
            </a:r>
            <a:endParaRPr lang="ru-RU" sz="1100" dirty="0">
              <a:latin typeface="Times New Roman"/>
              <a:ea typeface="Times New Roman"/>
            </a:endParaRPr>
          </a:p>
          <a:p>
            <a:pPr lvl="0" indent="-342900" algn="just">
              <a:buFont typeface="Symbol"/>
              <a:buChar char=""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обработка персональных данных, разрешенных субъектом персональных данных для распространения (ст. 10.1 Федерального закона № 152-ФЗ);</a:t>
            </a:r>
            <a:endParaRPr lang="ru-RU" sz="1100" dirty="0">
              <a:latin typeface="Times New Roman"/>
              <a:ea typeface="Times New Roman"/>
            </a:endParaRPr>
          </a:p>
          <a:p>
            <a:pPr lvl="0" indent="-342900" algn="just">
              <a:buFont typeface="Symbol"/>
              <a:buChar char=""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обработка биометрических персональных данных (ст. 11 Федерального закона № 152-ФЗ);</a:t>
            </a:r>
            <a:endParaRPr lang="ru-RU" sz="1100" dirty="0">
              <a:latin typeface="Times New Roman"/>
              <a:ea typeface="Times New Roman"/>
            </a:endParaRPr>
          </a:p>
          <a:p>
            <a:pPr lvl="0" indent="-342900" algn="just">
              <a:buFont typeface="Symbol"/>
              <a:buChar char=""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трансграничная передача персональных данных на территории иностранных государств, не обеспечивающих адекватной защиты прав субъектов персональных данных (ст. 12 Федерального закона № 152-ФЗ);</a:t>
            </a:r>
            <a:endParaRPr lang="ru-RU" sz="1100" dirty="0">
              <a:latin typeface="Times New Roman"/>
              <a:ea typeface="Times New Roman"/>
            </a:endParaRPr>
          </a:p>
          <a:p>
            <a:pPr lvl="0" indent="-342900" algn="just">
              <a:buFont typeface="Symbol"/>
              <a:buChar char=""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принятие решения на основании исключительно автоматизированной обработки персональных данных, порождающего юридические последствия в отношении субъекта персональных данных или иным образом затрагивающее его права (ст. 16 Федерального закона № 152-ФЗ).</a:t>
            </a:r>
            <a:endParaRPr lang="ru-RU" sz="1100" dirty="0">
              <a:latin typeface="Times New Roman"/>
              <a:ea typeface="Times New Roman"/>
            </a:endParaRPr>
          </a:p>
          <a:p>
            <a:pPr marL="114300" indent="0" algn="just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письменному согласию указаны в ч. 4 ст. 9 Федерального закона №152-ФЗ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Письменное согласие,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содержащее не все указанные в законе сведения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признается не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соответствующим законодательству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806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Нормативно-правовые акты, регулирующие деятельность по обработке </a:t>
            </a:r>
            <a:r>
              <a:rPr lang="ru-RU" sz="3600" dirty="0" smtClean="0"/>
              <a:t>персональных данных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62500" lnSpcReduction="20000"/>
          </a:bodyPr>
          <a:lstStyle/>
          <a:p>
            <a:pPr lvl="1" algn="just">
              <a:buFontTx/>
              <a:buChar char="-"/>
            </a:pPr>
            <a:endParaRPr lang="ru-RU" dirty="0">
              <a:latin typeface="Times New Roman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РФ от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12.12.1993;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защите ФЛ при автоматизированной обработке ПД от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28.01.1981 № 108;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кодекс РФ (глава 14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 персональных данных» от 27.07.2006 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№152-ФЗ» (далее – 152-ФЗ)</a:t>
            </a:r>
            <a:endParaRPr lang="ru-RU" sz="24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«О перечне сведений конфиденциального характера» от 06.03.1997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№188;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«Об утверждении Положения об особенностях обработки персональных данных, осуществляемой без использования средств автоматизации» от 15.09.2008 № 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687;</a:t>
            </a:r>
            <a:endParaRPr lang="ru-RU" sz="24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«Об утверждении требований к материальным носителям биометрических персональных данных и технологиям хранения таких данных вне информационных систем персональных данных» от 06.07.2008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512;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«Об утверждении требований к защите персональных данных при их обработке в информационных системах персональных данных» от 01.11.2012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1119;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21.03.2012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№211 «Об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перечня мер, направленных на обеспечение выполнения обязанностей, предусмотренных Федеральным законом "О персональных данных" и принятыми в соответствии с ним нормативными правовыми актами, операторами, являющимися государственными или муниципальными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Font typeface="+mj-lt"/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1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b="1" dirty="0" smtClean="0"/>
              <a:t>Особенности </a:t>
            </a:r>
            <a:r>
              <a:rPr lang="ru-RU" sz="2000" b="1" dirty="0"/>
              <a:t>обработки персональных данных, разрешенных субъектом персональных данных для </a:t>
            </a:r>
            <a:r>
              <a:rPr lang="ru-RU" sz="2000" b="1" dirty="0" smtClean="0"/>
              <a:t>распространения </a:t>
            </a:r>
            <a:br>
              <a:rPr lang="ru-RU" sz="2000" b="1" dirty="0" smtClean="0"/>
            </a:br>
            <a:r>
              <a:rPr lang="ru-RU" sz="1800" dirty="0" smtClean="0"/>
              <a:t>(ст. </a:t>
            </a:r>
            <a:r>
              <a:rPr lang="ru-RU" sz="1800" dirty="0"/>
              <a:t>10.1 Федерального закона № </a:t>
            </a:r>
            <a:r>
              <a:rPr lang="ru-RU" sz="1800" dirty="0" smtClean="0"/>
              <a:t>152-ФЗ, введена в действие с 01.03.2021)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на обработку персональных данных, разрешенных субъектом персональных данных для распространения, оформляется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иных согласий субъекта персональных данных на обработку его персональных данных.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раскрытия персональных данных неопределенному кругу лиц самим субъектом персональных данных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предоставления оператору согласия, предусмотренного настоящей статьей, обязанность предоставить доказательства законности последующего распространения или иной обработки таких персональных данных лежит на каждом лице, осуществившем их распространение или иную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обработку.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содержанию согласия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обработку персональных данных, разрешенных субъектом персональных данных для распространения, определены Приказом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Роскомнадзора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24.02.2021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№18.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получения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обработку персональных данных, разрешенных субъектом персональных данных для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распространения,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обработки персональных данных в целях выполнения возложенных законодательством Российской Федерации на федеральные органы исполнительной власти, органы исполнительной власти субъектов Российской Федерации, органы местного самоуправления функций, полномочий и обязанностей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953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pPr algn="ctr"/>
            <a:r>
              <a:rPr lang="ru-RU" sz="4000" dirty="0"/>
              <a:t>Ответственность </a:t>
            </a:r>
            <a:br>
              <a:rPr lang="ru-RU" sz="4000" dirty="0"/>
            </a:br>
            <a:r>
              <a:rPr lang="ru-RU" sz="4000" dirty="0"/>
              <a:t>за </a:t>
            </a:r>
            <a:r>
              <a:rPr lang="ru-RU" sz="4000" dirty="0" smtClean="0"/>
              <a:t>нарушени</a:t>
            </a:r>
            <a:r>
              <a:rPr lang="ru-RU" sz="4000" dirty="0"/>
              <a:t>я</a:t>
            </a:r>
            <a:r>
              <a:rPr lang="ru-RU" sz="4000" dirty="0" smtClean="0"/>
              <a:t> </a:t>
            </a:r>
            <a:r>
              <a:rPr lang="ru-RU" sz="4000" dirty="0"/>
              <a:t>в области персональных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24674"/>
            <a:ext cx="7632848" cy="334854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ru-RU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­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требований законодательства в области персональных данных влечет гражданскую, уголовную, административную, дисциплинарную ответственность юридических физических и должностных лиц.</a:t>
            </a:r>
          </a:p>
          <a:p>
            <a:pPr marL="11430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47992" cy="1008112"/>
          </a:xfrm>
        </p:spPr>
        <p:txBody>
          <a:bodyPr/>
          <a:lstStyle/>
          <a:p>
            <a:pPr algn="ctr"/>
            <a:r>
              <a:rPr lang="ru-RU" sz="4000" dirty="0" smtClean="0"/>
              <a:t>Ответственность Оператора по ст. 13.11 КоАП РФ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7632848" cy="5112568"/>
          </a:xfrm>
        </p:spPr>
        <p:txBody>
          <a:bodyPr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1 (ч. 1 ст. 13.11 КоАП РФ): </a:t>
            </a:r>
          </a:p>
          <a:p>
            <a:pPr marL="11430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Об­ра­бо­т­ка ПД </a:t>
            </a:r>
            <a:r>
              <a:rPr 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слу­ча­ях, не пре­ду­смо­т­рен­ных за­ко­но­да­тель­ством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об­ла­сти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ли­бо об­ра­бо­т­ка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не­со­в­ме­сти­мая с це­ля­ми </a:t>
            </a:r>
            <a:r>
              <a:rPr 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сбора ПД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ис­клю­че­ни­ем слу­ча­ев,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пре­ду­смо­т­рен­ных законом, если эти дей­ствия не со­дер­жат уго­ло­в­но на­ка­зу­е­мо­го де­я­ния,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в­ле­чет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административного штрафа </a:t>
            </a:r>
            <a:endParaRPr lang="ru-RU" b="1" i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размере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2 000 до 6 000 рублей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10 000 до 20 000 рублей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60 000 до 100 000 рублей.</a:t>
            </a:r>
          </a:p>
          <a:p>
            <a:pPr marL="114300" indent="0" algn="ctr">
              <a:spcBef>
                <a:spcPts val="0"/>
              </a:spcBef>
              <a:buNone/>
            </a:pPr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(ч.1.1 ст. 13.11 КоАП РФ: повторное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административного правонарушения, предусмотренного ч.1 ст. 13.11 КоАП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влечет наложение административного штрафа 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размере от 4 000 до 12 000 рублей; </a:t>
            </a:r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должностных лиц - от 20 000 до 50 000 рублей; 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индивидуальных предпринимателей - от 50 000 до 100 000 руб.; 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юридических лиц - от 100 000 до 300 000 рублей.). </a:t>
            </a:r>
          </a:p>
          <a:p>
            <a:pPr marL="114300" indent="0" algn="ctr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7776864" cy="5232648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(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indent="0" algn="ctr"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Персональных данных без согласия в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пись­мен­ной фор­ме </a:t>
            </a:r>
            <a:endParaRPr lang="ru-RU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согласия в письменной форме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обработку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случаях, когда такое согласие должно быть получено в соответствии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Российской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в области персональных данных, за исключением случаев, предусмотренных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17.13. КоАП РФ,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эти действия не содержат уголовно наказуемого деяния,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обработка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установленных законодательством Российской Федерации в области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составу сведений,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включаемых в согласие в письменной форме субъекта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обработку его персональных данных, - </a:t>
            </a:r>
          </a:p>
          <a:p>
            <a:pPr marL="114300" indent="0" algn="ctr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</a:t>
            </a:r>
            <a:endParaRPr lang="ru-RU" b="1" i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размере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6 000 до 10 000 рублей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20 000 до 40 000 рублей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30 000 до 150 000 рублей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6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7620000" cy="5088632"/>
          </a:xfrm>
        </p:spPr>
        <p:txBody>
          <a:bodyPr>
            <a:normAutofit fontScale="92500" lnSpcReduction="10000"/>
          </a:bodyPr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3</a:t>
            </a:r>
            <a:r>
              <a:rPr lang="ru-RU" sz="20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sz="20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РФ): </a:t>
            </a:r>
            <a:endParaRPr lang="ru-RU" sz="2000" b="1" dirty="0" smtClean="0">
              <a:solidFill>
                <a:srgbClr val="4584D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31B6FD"/>
              </a:buClr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lvl="0" indent="0" algn="ctr">
              <a:buClr>
                <a:srgbClr val="31B6FD"/>
              </a:buClr>
              <a:buNone/>
            </a:pPr>
            <a:r>
              <a:rPr lang="ru-RU" i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Непредоставление</a:t>
            </a:r>
            <a:r>
              <a:rPr lang="ru-RU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доступа к Политике по обработке персональных данных</a:t>
            </a:r>
            <a:endParaRPr lang="ru-RU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Не­вы­пол­не­ние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опе­ра­то­ром пре­ду­смо­т­рен­ной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РФ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об­ла­сти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обя­за­н­но­сти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опуб­ли­ко­ва­нию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обес­пе­че­нию иным об­ра­зом не­о­гра­ни­чен­но­го до­сту­па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до­ку­мен­ту,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определяюще­му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по­ли­ти­ку опе­ра­то­ра в от­но­ше­нии об­ра­бо­т­ки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све­де­ни­ям о ре­а­ли­зу­е­мых тре­бо­ва­ни­ях к за­щи­те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– </a:t>
            </a:r>
          </a:p>
          <a:p>
            <a:pPr marL="114300" indent="0">
              <a:buNone/>
            </a:pPr>
            <a:endParaRPr lang="ru-RU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</a:t>
            </a:r>
            <a:endParaRPr lang="ru-RU" b="1" i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размере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1 500 до 3 000 рублей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-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6 000 до 12 000 рублей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предпринимателей -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10 000 до 20 000 руб.;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юридических лиц -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30 000 до 60 000 рублей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470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800600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sz="19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19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(</a:t>
            </a:r>
            <a:r>
              <a:rPr lang="ru-RU" sz="19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sz="19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9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РФ): </a:t>
            </a:r>
          </a:p>
          <a:p>
            <a:pPr marL="114300" indent="0" algn="ctr"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Сокрытие информации</a:t>
            </a:r>
          </a:p>
          <a:p>
            <a:pPr marL="114300" indent="0"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оператором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Российской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в области персональных данных </a:t>
            </a: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по предоставлению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субъекту персональных данных информации, касающейся обработки его персональных данных, - </a:t>
            </a:r>
          </a:p>
          <a:p>
            <a:pPr marL="114300" indent="0" algn="ctr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</a:t>
            </a: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размере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2 000 до 4 000 рублей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-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8 000 до 12 000 рублей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предпринимателей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20 000 до 30 000 руб.; </a:t>
            </a:r>
          </a:p>
          <a:p>
            <a:pPr marL="11430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40 000 до 80 000 рублей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14300" indent="0" algn="ctr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9347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5904656"/>
          </a:xfrm>
        </p:spPr>
        <p:txBody>
          <a:bodyPr>
            <a:normAutofit fontScale="92500" lnSpcReduction="10000"/>
          </a:bodyPr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sz="19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19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(</a:t>
            </a:r>
            <a:r>
              <a:rPr lang="ru-RU" sz="19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sz="19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9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РФ): </a:t>
            </a:r>
            <a:endParaRPr lang="ru-RU" sz="1900" b="1" dirty="0" smtClean="0">
              <a:solidFill>
                <a:srgbClr val="4584D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2000" i="1" u="sn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 в сроки, установленные законодательством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0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или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представителя либо уполномоченного органа по защите прав субъектов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2000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0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0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блокировании или уничтожении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случае, если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являются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неполными, устаревшими, неточными, незаконно полученными или не являются необходимыми для заявленной цели обработки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</a:t>
            </a: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</a:t>
            </a:r>
            <a:endParaRPr lang="ru-RU" sz="2000" b="1" i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размере от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2 000 до 4 000 рублей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- от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8 000 до 20 000 рублей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предпринимателей - от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20 000 до 40 000 руб.; </a:t>
            </a: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от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50 000 до 90 000 рублей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(ч.5.1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РФ: повторное совершение административного правонарушения, предусмотренного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ч.5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РФ, влечет наложение административного штрафа на граждан в размере от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20 000 до 30 000 рублей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на должностных лиц - от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30 000 до 50 000 рублей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на индивидуальных предпринимателей - от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50 000 до 100 000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рублей; на юридических лиц - от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300 000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500 000 рублей.). </a:t>
            </a:r>
            <a:endParaRPr lang="ru-RU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92500" lnSpcReduction="20000"/>
          </a:bodyPr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(</a:t>
            </a:r>
            <a:r>
              <a:rPr lang="ru-RU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РФ): </a:t>
            </a:r>
          </a:p>
          <a:p>
            <a:pPr marL="114300" indent="0" algn="ctr">
              <a:buNone/>
            </a:pPr>
            <a:endParaRPr lang="ru-RU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требований к сохранности Персональных данных</a:t>
            </a:r>
          </a:p>
          <a:p>
            <a:pPr marL="114300" indent="0">
              <a:buNone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 при обработке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без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средств автоматизации 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по соблюдению условий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законодательством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сохранность ПД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хранении материальных носителей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исключающих несанкционированный к ним доступ, 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это повлекло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неправомерный или случайный доступ к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уничтожение, изменение, блокирование, копирование, предоставление, распространение либо иные неправомерные действия в отношении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признаков уголовно наказуемого деяния 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114300" indent="0" algn="ctr">
              <a:buNone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</a:t>
            </a:r>
            <a:endParaRPr lang="ru-RU" b="1" i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размере от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1 500 до 4 000 рублей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- от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8 000 до 20 000 рублей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предпринимателей - от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20 000 до 40 000 руб.; </a:t>
            </a:r>
          </a:p>
          <a:p>
            <a:pPr marL="11430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от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50 000 до 100 000 рублей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1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lvl="0" indent="0">
              <a:buClr>
                <a:srgbClr val="31B6FD"/>
              </a:buClr>
              <a:buNone/>
            </a:pP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0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</a:t>
            </a: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sz="2000" b="1" dirty="0" smtClean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РФ): </a:t>
            </a:r>
          </a:p>
          <a:p>
            <a:pPr marL="114300" indent="0">
              <a:buNone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порядка обезличивания Персональных данных</a:t>
            </a:r>
          </a:p>
          <a:p>
            <a:pPr marL="114300" indent="0">
              <a:buNone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оператором, </a:t>
            </a:r>
            <a:r>
              <a:rPr lang="ru-RU" sz="20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являющимся государственным или муниципальным органом,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предусмотренной законодательством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20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</a:t>
            </a:r>
            <a:r>
              <a:rPr lang="ru-RU" sz="20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обезличиванию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несоблюдение установленных требований или методов по обезличиванию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</a:p>
          <a:p>
            <a:pPr marL="114300" indent="0" algn="ctr">
              <a:buNone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</a:t>
            </a: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</a:t>
            </a:r>
            <a:endParaRPr lang="ru-RU" sz="2000" b="1" i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в размере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6 000 до 12 000 рублей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>
              <a:spcBef>
                <a:spcPct val="20000"/>
              </a:spcBef>
              <a:buClr>
                <a:srgbClr val="31B6FD"/>
              </a:buClr>
            </a:pP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НАРУШЕНИЕ </a:t>
            </a:r>
            <a:r>
              <a:rPr lang="ru-RU" sz="2000" b="1" dirty="0" smtClean="0">
                <a:solidFill>
                  <a:srgbClr val="4584D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 </a:t>
            </a: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(ч. </a:t>
            </a:r>
            <a:r>
              <a:rPr lang="ru-RU" sz="2000" b="1" dirty="0" smtClean="0">
                <a:solidFill>
                  <a:srgbClr val="4584D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 </a:t>
            </a:r>
            <a: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ст. 13.11 КоАП РФ): </a:t>
            </a:r>
            <a:br>
              <a:rPr lang="ru-RU" sz="2000" b="1" dirty="0">
                <a:solidFill>
                  <a:srgbClr val="4584D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4584D3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7537648" cy="5420072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по использованию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 данных, находящихся на территории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</a:p>
          <a:p>
            <a:pPr marL="114300" indent="0" algn="ctr">
              <a:buNone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 при сборе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ПД,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посредством информационно-телекоммуникационной сети "Интернет", предусмотренной законодательством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обязанности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обеспечению записи, систематизации, накопления, хранения, уточнения (обновления, изменения) или извлечения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Российской Федерации с использованием баз данных, находящихся на территории Российской Федерации, -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</a:t>
            </a: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</a:t>
            </a:r>
            <a:endParaRPr lang="ru-RU" sz="2000" b="1" i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размере от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30 000 до 50 000 рублей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на должностных лиц - от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100 000 до 200 000 рублей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от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1 000 000 до 6 000 000 рублей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(ч.9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РФ: повторное совершение административного правонарушения, предусмотренного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ч.8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13.11 КоАП РФ, влечет наложение административного штрафа на граждан в размере от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50 000 до 100 000рублей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на должностных лиц - от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500 000 до 800 000 рублей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от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6 000 000 до 18 000 000 рублей.). </a:t>
            </a:r>
            <a:endParaRPr lang="ru-RU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44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Персональные </a:t>
            </a:r>
            <a:r>
              <a:rPr lang="ru-RU" dirty="0" smtClean="0"/>
              <a:t>данные</a:t>
            </a:r>
            <a:br>
              <a:rPr lang="ru-RU" dirty="0" smtClean="0"/>
            </a:br>
            <a:r>
              <a:rPr lang="ru-RU" dirty="0" smtClean="0"/>
              <a:t>(далее – </a:t>
            </a:r>
            <a:r>
              <a:rPr lang="ru-RU" dirty="0" err="1" smtClean="0"/>
              <a:t>ПД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sz="2000" dirty="0" smtClean="0">
                <a:latin typeface="Times New Roman"/>
              </a:rPr>
              <a:t>любая </a:t>
            </a:r>
            <a:r>
              <a:rPr lang="ru-RU" sz="2000" dirty="0">
                <a:latin typeface="Times New Roman"/>
              </a:rPr>
              <a:t>информация, относящаяся к прямо или косвенно </a:t>
            </a:r>
            <a:r>
              <a:rPr lang="ru-RU" sz="2000" b="1" i="1" dirty="0">
                <a:latin typeface="Times New Roman"/>
              </a:rPr>
              <a:t>определенному</a:t>
            </a:r>
            <a:r>
              <a:rPr lang="ru-RU" sz="2000" dirty="0">
                <a:latin typeface="Times New Roman"/>
              </a:rPr>
              <a:t> или </a:t>
            </a:r>
            <a:r>
              <a:rPr lang="ru-RU" sz="2000" b="1" i="1" dirty="0">
                <a:latin typeface="Times New Roman"/>
              </a:rPr>
              <a:t>определяемому</a:t>
            </a:r>
            <a:r>
              <a:rPr lang="ru-RU" sz="2000" dirty="0">
                <a:latin typeface="Times New Roman"/>
              </a:rPr>
              <a:t> физическому лицу (субъекту персональных данных</a:t>
            </a:r>
            <a:r>
              <a:rPr lang="ru-RU" sz="2000" dirty="0" smtClean="0">
                <a:latin typeface="Times New Roman"/>
              </a:rPr>
              <a:t>),</a:t>
            </a:r>
            <a:endParaRPr lang="ru-RU" sz="2000" dirty="0" smtClean="0">
              <a:latin typeface="Times New Roman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</a:rPr>
              <a:t>В </a:t>
            </a:r>
            <a:r>
              <a:rPr lang="ru-RU" sz="2400" dirty="0" smtClean="0">
                <a:latin typeface="Times New Roman"/>
              </a:rPr>
              <a:t>том числе:</a:t>
            </a:r>
          </a:p>
          <a:p>
            <a:pPr lvl="1" algn="just">
              <a:buFontTx/>
              <a:buChar char="-"/>
            </a:pPr>
            <a:r>
              <a:rPr lang="ru-RU" i="1" dirty="0" smtClean="0">
                <a:latin typeface="Times New Roman"/>
              </a:rPr>
              <a:t>фамилия, имя, отчество;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дата рождения;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адрес местожительства;</a:t>
            </a:r>
          </a:p>
          <a:p>
            <a:pPr lvl="1">
              <a:buFontTx/>
              <a:buChar char="-"/>
            </a:pPr>
            <a:r>
              <a:rPr lang="ru-RU" i="1" dirty="0">
                <a:latin typeface="Times New Roman"/>
              </a:rPr>
              <a:t>паспортные данные, СНИЛС, ИНН;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социальное, имущественное, семейное положение;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сведения о доходах, образовании, профессии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номер банковской карты;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фотографические изображения;</a:t>
            </a:r>
          </a:p>
          <a:p>
            <a:pPr lvl="1">
              <a:buFontTx/>
              <a:buChar char="-"/>
            </a:pPr>
            <a:r>
              <a:rPr lang="ru-RU" i="1" dirty="0" smtClean="0">
                <a:latin typeface="Times New Roman"/>
              </a:rPr>
              <a:t>и другие.</a:t>
            </a:r>
          </a:p>
          <a:p>
            <a:pPr lvl="1" algn="just">
              <a:buFontTx/>
              <a:buChar char="-"/>
            </a:pPr>
            <a:endParaRPr lang="ru-RU" dirty="0">
              <a:latin typeface="Times New Roman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4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Внимание, участились случаи навязывания услуг!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3333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Управление неоднократно поступают звонки от операторов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которые получают письма от различных организаций,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содержащие агрессивную рекламу и навязывание дорогостоящих услуг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подготовке документов в сфере обработки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(например, «с 01.01.2022 расширились основания для проведения проверок, Ваша организация находится в высокой группе риска и включена в план проверок, Вашей организации грозит штраф в размере  1 млн. руб.» и т.п...).</a:t>
            </a:r>
          </a:p>
          <a:p>
            <a:pPr marL="114300" indent="3333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Уполномоченным органом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защите прав субъектов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является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Роскомнадзор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в Томской области, соответственно Управление Роскомнадзора по Томской области.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Организации, рассылающие подобные письма, не имеют никакого отношения к уполномоченному органу по защите прав субъектов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114300" indent="333375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следует реагировать на подобные письма и поддаваться панике!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и достаточно осуществлять обработку персональных данных в соответствии с требованиями действующего законодательства о персональных данных!</a:t>
            </a:r>
          </a:p>
          <a:p>
            <a:pPr marL="114300" indent="333375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333375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3707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073E87"/>
                </a:solidFill>
              </a:rPr>
              <a:t>КОДЕКС </a:t>
            </a:r>
            <a:br>
              <a:rPr lang="ru-RU" sz="4000" b="1" dirty="0">
                <a:solidFill>
                  <a:srgbClr val="073E87"/>
                </a:solidFill>
              </a:rPr>
            </a:br>
            <a:r>
              <a:rPr lang="ru-RU" sz="4000" b="1" dirty="0">
                <a:solidFill>
                  <a:srgbClr val="073E87"/>
                </a:solidFill>
              </a:rPr>
              <a:t>ДОБРОСОВЕСТНЫХ ПРАКТИК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5725" indent="36195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 ноябре 2016 года в городе Москве состоялась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Международная конференция «Защита персональных данных», на которой прошла презентация проекта «Цифровой дом». </a:t>
            </a:r>
          </a:p>
          <a:p>
            <a:pPr marL="85725" indent="36195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 рамках проекта «Цифровой дом», цель которого - создание безопасной и комфортной цифровой среды, был подписан Кодекс добросовестных практик в сети Интернет (далее – Кодекс), направленный на формирование и обеспечение реализации условий для взаимодействия граждан, государства, общества и бизнеса. Текст Кодекса, а также список его подписантов (</a:t>
            </a:r>
            <a:r>
              <a:rPr lang="ru-RU" sz="2100" dirty="0">
                <a:latin typeface="Times New Roman" pitchFamily="18" charset="0"/>
                <a:cs typeface="Times New Roman" pitchFamily="18" charset="0"/>
                <a:hlinkClick r:id="rId2"/>
              </a:rPr>
              <a:t>http://pd.rkn.gov.ru/code/signatory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),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размещены на Портале персональных данных Уполномоченного органа по защите прав субъектов персональных данных в разделе «Кодекс добросовестных практик» (</a:t>
            </a:r>
            <a:r>
              <a:rPr lang="ru-RU" sz="2100" dirty="0">
                <a:latin typeface="Times New Roman" pitchFamily="18" charset="0"/>
                <a:cs typeface="Times New Roman" pitchFamily="18" charset="0"/>
                <a:hlinkClick r:id="rId3"/>
              </a:rPr>
              <a:t>http://pd.rkn.gov.ru/code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).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Кодекс открыт для присоединения к нему любой заинтересованной стороны.</a:t>
            </a:r>
          </a:p>
          <a:p>
            <a:pPr marL="85725" indent="36195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Подписавшие Кодекс организации подтверждают свою готовность содействовать обеспечению безопасного информационного пространства в сети Интернет на основе требований законодательства Российской Федерации, положений международных договоров, рекомендаций уполномоченных органов государственной власти, а также создания, развития и внедрения мероприятий по формированию культуры безопасного поведения в Сети.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4673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7560840" cy="864096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2132856"/>
            <a:ext cx="7465640" cy="18002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2656"/>
            <a:ext cx="32131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7488832" cy="3816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sz="1600" b="1" dirty="0" smtClean="0"/>
              <a:t>Управление Роскомнадзора по Томской области, </a:t>
            </a:r>
          </a:p>
          <a:p>
            <a:pPr algn="ctr"/>
            <a:r>
              <a:rPr lang="ru-RU" sz="1600" b="1" dirty="0" smtClean="0"/>
              <a:t>г. Томск, ул. Енисейская, д. 23/1, тел. 8(3822)609012</a:t>
            </a:r>
            <a:endParaRPr lang="ru-RU" sz="1600" b="1" dirty="0"/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92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Специальные категории персональных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расовая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принадлежность;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принадлежность;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убеждения;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взгляды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здоровья;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интимной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 dirty="0"/>
              <a:t>Биометрические</a:t>
            </a:r>
            <a:br>
              <a:rPr lang="ru-RU" sz="3800" dirty="0"/>
            </a:br>
            <a:r>
              <a:rPr lang="ru-RU" sz="3800" dirty="0"/>
              <a:t>персональные данные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7537648" cy="4483968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которые характеризуют физиологические и биологические особенности человека, на основании которых можно установить его личность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используются оператором для установления личности субъекта персональных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данных: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отпечатки пальцев;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атериалы ДНК;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фото-видеоизображение и т.д...</a:t>
            </a:r>
          </a:p>
          <a:p>
            <a:pPr>
              <a:lnSpc>
                <a:spcPct val="150000"/>
              </a:lnSpc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8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Обработка персональных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ru-RU" dirty="0" smtClean="0"/>
              <a:t> – </a:t>
            </a:r>
            <a:r>
              <a:rPr lang="ru-RU" sz="2000" dirty="0">
                <a:latin typeface="Times New Roman"/>
              </a:rPr>
              <a:t>любое действие (операция) или совокупность действий (операций), совершаемых с использованием средств автоматизации или без использования таких средств с персональными данными, включая </a:t>
            </a:r>
            <a:endParaRPr lang="ru-RU" sz="2000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сбор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запись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систематизацию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накопление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хранение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уточнение </a:t>
            </a:r>
            <a:r>
              <a:rPr lang="ru-RU" i="1" dirty="0">
                <a:latin typeface="Times New Roman"/>
              </a:rPr>
              <a:t>(обновление, изменение),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извлечение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использование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передачу </a:t>
            </a:r>
            <a:r>
              <a:rPr lang="ru-RU" i="1" dirty="0">
                <a:latin typeface="Times New Roman"/>
              </a:rPr>
              <a:t>(распространение, предоставление, доступ),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обезличивание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блокирование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удаление</a:t>
            </a:r>
            <a:r>
              <a:rPr lang="ru-RU" i="1" dirty="0">
                <a:latin typeface="Times New Roman"/>
              </a:rPr>
              <a:t>, </a:t>
            </a:r>
            <a:endParaRPr lang="ru-RU" i="1" dirty="0" smtClean="0">
              <a:latin typeface="Times New Roman"/>
            </a:endParaRPr>
          </a:p>
          <a:p>
            <a:pPr lvl="1" algn="just"/>
            <a:r>
              <a:rPr lang="ru-RU" i="1" dirty="0" smtClean="0">
                <a:latin typeface="Times New Roman"/>
              </a:rPr>
              <a:t>уничтожение </a:t>
            </a:r>
            <a:r>
              <a:rPr lang="ru-RU" i="1" dirty="0">
                <a:latin typeface="Times New Roman"/>
              </a:rPr>
              <a:t>персональных </a:t>
            </a:r>
            <a:r>
              <a:rPr lang="ru-RU" i="1" dirty="0" smtClean="0">
                <a:latin typeface="Times New Roman"/>
              </a:rPr>
              <a:t>данных.</a:t>
            </a:r>
            <a:endParaRPr lang="ru-RU" i="1" dirty="0">
              <a:latin typeface="Times New Roman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3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Кто такой оператор </a:t>
            </a:r>
            <a:r>
              <a:rPr lang="ru-RU" dirty="0" err="1"/>
              <a:t>ПД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персональных данных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государственный орган, муниципальный орган, юридическое или физическое лицо, самостоятельно или совместно с другими лицами организующие и (или) осуществляющие обработку персональных данных.</a:t>
            </a:r>
          </a:p>
          <a:p>
            <a:pPr marL="11430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63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 Операторов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</a:p>
          <a:p>
            <a:pPr marL="777240" lvl="2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 персональных данных обязан уведомить уполномоченный орган по защите прав субъектов персональных данных о своем намерении осуществлять обработку персональных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данных.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1 ст. 22 152-ФЗ) </a:t>
            </a:r>
          </a:p>
          <a:p>
            <a:pPr marL="777240" lvl="2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письмо</a:t>
            </a:r>
          </a:p>
          <a:p>
            <a:pPr marL="777240" lvl="2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изменения сведений,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содержащихся в Уведомлении,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 случае прекращения обработки персональных данных оператор обязан уведомить об этом уполномоченный орган по защите прав субъектов персональных данных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десяти рабочих дней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возникновения таких изменений или с даты прекращения обработки персональных данных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7 ст. 22 152-ФЗ)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7240" lvl="2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7240" lvl="2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93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Оператор  вправе </a:t>
            </a:r>
            <a:r>
              <a:rPr lang="ru-RU" sz="2400" b="1" dirty="0"/>
              <a:t>осуществлять </a:t>
            </a:r>
            <a:r>
              <a:rPr lang="ru-RU" sz="2400" b="1" dirty="0" smtClean="0"/>
              <a:t> </a:t>
            </a:r>
            <a:r>
              <a:rPr lang="ru-RU" sz="2400" b="1" dirty="0"/>
              <a:t>обработку </a:t>
            </a:r>
            <a:r>
              <a:rPr lang="ru-RU" sz="2400" b="1" dirty="0" err="1" smtClean="0"/>
              <a:t>ПД</a:t>
            </a:r>
            <a:r>
              <a:rPr lang="ru-RU" sz="2400" b="1" dirty="0" smtClean="0"/>
              <a:t> без  </a:t>
            </a:r>
            <a:r>
              <a:rPr lang="ru-RU" sz="2400" b="1" dirty="0" smtClean="0"/>
              <a:t>уведомления  уполномоченного </a:t>
            </a:r>
            <a:r>
              <a:rPr lang="ru-RU" sz="2400" b="1" dirty="0"/>
              <a:t>органа </a:t>
            </a:r>
            <a:r>
              <a:rPr lang="ru-RU" sz="2400" b="1" dirty="0" smtClean="0"/>
              <a:t> по </a:t>
            </a:r>
            <a:r>
              <a:rPr lang="ru-RU" sz="2400" b="1" dirty="0"/>
              <a:t>защите прав субъектов </a:t>
            </a:r>
            <a:r>
              <a:rPr lang="ru-RU" sz="2400" b="1" dirty="0" err="1" smtClean="0"/>
              <a:t>ПД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ч.2</a:t>
            </a:r>
            <a:r>
              <a:rPr lang="ru-RU" sz="2400" b="1" dirty="0" smtClean="0"/>
              <a:t> </a:t>
            </a:r>
            <a:r>
              <a:rPr lang="ru-RU" sz="2400" b="1" dirty="0" smtClean="0"/>
              <a:t>ст. 22 152-ФЗ):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7609656" cy="4916016"/>
          </a:xfrm>
        </p:spPr>
        <p:txBody>
          <a:bodyPr>
            <a:noAutofit/>
          </a:bodyPr>
          <a:lstStyle/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1) обрабатываемых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соответствии с трудовым законодательством;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 полученных оператором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связи с заключением договора, стороной которого является субъект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распространяются, а также не предоставляются третьим лицам без согласия субъекта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используются оператором исключительно для исполнения указанного договора и заключения договоров с субъектом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относящихся к членам (участникам) общественного объединения или религиозной организации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обрабатываемых соответствующими общественным объединением или религиозной организацией, действующими в соответствии с законодательством Российской Федерации, для достижения законных целей, предусмотренных их учредительными документами, при условии, что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будут распространяться или раскрываться третьим лицам без согласия в письменной форме субъектов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разрешенных субъектом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распространения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при условии соблюдения оператором запретов и условий, предусмотренных статьей 10.1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Федерального закона 152-ФЗ;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включающих в себя только фамилии, имена и отчества субъектов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необходимых в целях однократного пропуска субъекта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территорию,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которой находится оператор, или в иных аналогичных целях;</a:t>
            </a:r>
          </a:p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включенных в информационные системы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имеющие в соответствии с федеральными законами статус г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осударственных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автоматизированных информационных систем, а также в государственные информационные системы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созданные в целях защиты безопасности государства и общественного порядка;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 обрабатываемых без использования средств автоматизации в соответствии с федеральными законами или иными нормативными правовыми актами Российской Федерации, устанавливающими требования к обеспечению безопасности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их обработке и к соблюдению прав субъектов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9) обрабатываемых в случаях, предусмотренных законодательством Российской Федерации о транспортной безопасности, в целях обеспечения устойчивого и безопасного функционирования транспортного комплекса, защиты интересов личности, общества и государства в сфере транспортного комплекса от актов незаконного вмешательства.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808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1165</TotalTime>
  <Words>3108</Words>
  <Application>Microsoft Office PowerPoint</Application>
  <PresentationFormat>Экран (4:3)</PresentationFormat>
  <Paragraphs>248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Соседство</vt:lpstr>
      <vt:lpstr>Актуальные вопросы в сфере персональных данных</vt:lpstr>
      <vt:lpstr>Нормативно-правовые акты, регулирующие деятельность по обработке персональных данных</vt:lpstr>
      <vt:lpstr>Персональные данные (далее – ПД)</vt:lpstr>
      <vt:lpstr>Специальные категории персональных данных</vt:lpstr>
      <vt:lpstr>Биометрические персональные данные</vt:lpstr>
      <vt:lpstr>Обработка персональных данных</vt:lpstr>
      <vt:lpstr>Кто такой оператор ПД?</vt:lpstr>
      <vt:lpstr>Обязанности Операторов</vt:lpstr>
      <vt:lpstr> Оператор  вправе осуществлять  обработку ПД без  уведомления  уполномоченного органа  по защите прав субъектов ПД(ч.2 ст. 22 152-ФЗ): </vt:lpstr>
      <vt:lpstr>Презентация PowerPoint</vt:lpstr>
      <vt:lpstr>Меры, направленные на исполнение Оператором его законных обязанностей (ч. 1 ст. 18.1)</vt:lpstr>
      <vt:lpstr>Меры, направленные на исполнение Оператором его законных обязанностей  (ч. 1 ст. 18.1 Федерального закона  №152-ФЗ)</vt:lpstr>
      <vt:lpstr>Презентация PowerPoint</vt:lpstr>
      <vt:lpstr>Меры по обеспечению безопасности ПД  при их обработке, осуществляемой без использования средств автоматизации</vt:lpstr>
      <vt:lpstr>Требования к обработке ПД</vt:lpstr>
      <vt:lpstr>Лица, ответственные за организацию обработки персональных данных </vt:lpstr>
      <vt:lpstr>Согласие на обработку персональных данных субъекта ПД</vt:lpstr>
      <vt:lpstr>Согласие на обработку персональных данных субъекта ПД</vt:lpstr>
      <vt:lpstr>Письменное согласие  на обработку персональных данных</vt:lpstr>
      <vt:lpstr> Особенности обработки персональных данных, разрешенных субъектом персональных данных для распространения  (ст. 10.1 Федерального закона № 152-ФЗ, введена в действие с 01.03.2021) </vt:lpstr>
      <vt:lpstr>Ответственность  за нарушения в области персональных данных</vt:lpstr>
      <vt:lpstr>Ответственность Оператора по ст. 13.11 КоАП РФ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НАРУШЕНИЕ 8 (ч. 8 ст. 13.11 КоАП РФ):  </vt:lpstr>
      <vt:lpstr>Внимание, участились случаи навязывания услуг!</vt:lpstr>
      <vt:lpstr>КОДЕКС  ДОБРОСОВЕСТНЫХ ПРАКТИК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Обязанности юридических лиц, как Операторов ПД</dc:title>
  <dc:creator>Роскомнадзор. Томск. Солдатенко А.Ю.</dc:creator>
  <cp:lastModifiedBy>svetlana</cp:lastModifiedBy>
  <cp:revision>94</cp:revision>
  <cp:lastPrinted>2022-07-05T03:34:58Z</cp:lastPrinted>
  <dcterms:created xsi:type="dcterms:W3CDTF">2017-06-14T08:33:26Z</dcterms:created>
  <dcterms:modified xsi:type="dcterms:W3CDTF">2022-07-05T03:37:40Z</dcterms:modified>
</cp:coreProperties>
</file>