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76" r:id="rId2"/>
  </p:sldMasterIdLst>
  <p:notesMasterIdLst>
    <p:notesMasterId r:id="rId7"/>
  </p:notesMasterIdLst>
  <p:sldIdLst>
    <p:sldId id="399" r:id="rId3"/>
    <p:sldId id="394" r:id="rId4"/>
    <p:sldId id="400" r:id="rId5"/>
    <p:sldId id="402" r:id="rId6"/>
  </p:sldIdLst>
  <p:sldSz cx="9144000" cy="5143500" type="screen16x9"/>
  <p:notesSz cx="6797675" cy="9926638"/>
  <p:defaultTextStyle>
    <a:defPPr>
      <a:defRPr lang="ru-RU"/>
    </a:defPPr>
    <a:lvl1pPr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07988" indent="49213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815975" indent="98425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223963" indent="147638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631950" indent="196850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2968">
          <p15:clr>
            <a:srgbClr val="A4A3A4"/>
          </p15:clr>
        </p15:guide>
        <p15:guide id="3" orient="horz" pos="352">
          <p15:clr>
            <a:srgbClr val="A4A3A4"/>
          </p15:clr>
        </p15:guide>
        <p15:guide id="4" orient="horz" pos="948">
          <p15:clr>
            <a:srgbClr val="A4A3A4"/>
          </p15:clr>
        </p15:guide>
        <p15:guide id="5" pos="2880">
          <p15:clr>
            <a:srgbClr val="A4A3A4"/>
          </p15:clr>
        </p15:guide>
        <p15:guide id="6" pos="385">
          <p15:clr>
            <a:srgbClr val="A4A3A4"/>
          </p15:clr>
        </p15:guide>
        <p15:guide id="7" pos="1565">
          <p15:clr>
            <a:srgbClr val="A4A3A4"/>
          </p15:clr>
        </p15:guide>
        <p15:guide id="8" pos="5193">
          <p15:clr>
            <a:srgbClr val="A4A3A4"/>
          </p15:clr>
        </p15:guide>
        <p15:guide id="9" pos="40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B8"/>
    <a:srgbClr val="D8403D"/>
    <a:srgbClr val="4F81BD"/>
    <a:srgbClr val="67B9CF"/>
    <a:srgbClr val="1C903A"/>
    <a:srgbClr val="94CBD8"/>
    <a:srgbClr val="44A9C4"/>
    <a:srgbClr val="84C6D8"/>
    <a:srgbClr val="49ABD7"/>
    <a:srgbClr val="87C7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714" y="114"/>
      </p:cViewPr>
      <p:guideLst>
        <p:guide orient="horz" pos="1620"/>
        <p:guide orient="horz" pos="2968"/>
        <p:guide orient="horz" pos="352"/>
        <p:guide orient="horz" pos="948"/>
        <p:guide pos="2880"/>
        <p:guide pos="385"/>
        <p:guide pos="1565"/>
        <p:guide pos="5193"/>
        <p:guide pos="40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396122653038551E-2"/>
          <c:y val="0.15029069097144343"/>
          <c:w val="0.69870208219758523"/>
          <c:h val="0.4838081408145426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рисковых работодателей</c:v>
                </c:pt>
              </c:strCache>
            </c:strRef>
          </c:tx>
          <c:spPr>
            <a:ln w="34925">
              <a:solidFill>
                <a:schemeClr val="accent1"/>
              </a:solidFill>
            </a:ln>
          </c:spPr>
          <c:marker>
            <c:symbol val="circle"/>
            <c:size val="9"/>
          </c:marker>
          <c:dLbls>
            <c:dLbl>
              <c:idx val="0"/>
              <c:layout>
                <c:manualLayout>
                  <c:x val="-4.8110633755470471E-2"/>
                  <c:y val="-4.67467900392019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3936190552470158E-3"/>
                  <c:y val="-2.91673566668693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1.8</c:v>
                </c:pt>
                <c:pt idx="1">
                  <c:v>2.7</c:v>
                </c:pt>
                <c:pt idx="2">
                  <c:v>1</c:v>
                </c:pt>
                <c:pt idx="3">
                  <c:v>0.4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доля рисковых выплат  </c:v>
                </c:pt>
              </c:strCache>
            </c:strRef>
          </c:tx>
          <c:spPr>
            <a:ln w="34925"/>
          </c:spPr>
          <c:dLbls>
            <c:dLbl>
              <c:idx val="0"/>
              <c:layout>
                <c:manualLayout>
                  <c:x val="-6.1784801688701256E-2"/>
                  <c:y val="-6.97013748996442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14.7</c:v>
                </c:pt>
                <c:pt idx="1">
                  <c:v>10.7</c:v>
                </c:pt>
                <c:pt idx="2">
                  <c:v>6.1</c:v>
                </c:pt>
                <c:pt idx="3">
                  <c:v>2.2999999999999998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0524984"/>
        <c:axId val="198720352"/>
      </c:lineChart>
      <c:catAx>
        <c:axId val="200524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660000"/>
          <a:lstStyle/>
          <a:p>
            <a:pPr>
              <a:defRPr sz="1400"/>
            </a:pPr>
            <a:endParaRPr lang="ru-RU"/>
          </a:p>
        </c:txPr>
        <c:crossAx val="198720352"/>
        <c:crosses val="autoZero"/>
        <c:auto val="1"/>
        <c:lblAlgn val="ctr"/>
        <c:lblOffset val="100"/>
        <c:noMultiLvlLbl val="0"/>
      </c:catAx>
      <c:valAx>
        <c:axId val="198720352"/>
        <c:scaling>
          <c:orientation val="minMax"/>
        </c:scaling>
        <c:delete val="1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crossAx val="2005249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1279431484357036"/>
          <c:y val="0.81194804350879257"/>
          <c:w val="0.48732069175776327"/>
          <c:h val="9.9901314819895295E-2"/>
        </c:manualLayout>
      </c:layout>
      <c:overlay val="0"/>
      <c:spPr>
        <a:ln>
          <a:solidFill>
            <a:schemeClr val="bg1">
              <a:lumMod val="50000"/>
            </a:schemeClr>
          </a:solidFill>
        </a:ln>
      </c:spPr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F1ED1A-1822-47B1-A660-A572AB6AE539}" type="doc">
      <dgm:prSet loTypeId="urn:microsoft.com/office/officeart/2005/8/layout/vProcess5" loCatId="process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F2E3479A-4838-4B36-A6FD-7DDB5D6A38BA}">
      <dgm:prSet phldrT="[Текст]"/>
      <dgm:spPr/>
      <dgm:t>
        <a:bodyPr/>
        <a:lstStyle/>
        <a:p>
          <a:r>
            <a:rPr lang="ru-RU" smtClean="0"/>
            <a:t>Проведено 37 рабочих встреч</a:t>
          </a:r>
          <a:endParaRPr lang="ru-RU" dirty="0"/>
        </a:p>
      </dgm:t>
    </dgm:pt>
    <dgm:pt modelId="{DB2E22FF-4EC1-417E-960B-BAC6B442AF9D}" type="parTrans" cxnId="{637D0D02-517E-4589-B89B-F07605F825D1}">
      <dgm:prSet/>
      <dgm:spPr/>
      <dgm:t>
        <a:bodyPr/>
        <a:lstStyle/>
        <a:p>
          <a:endParaRPr lang="ru-RU"/>
        </a:p>
      </dgm:t>
    </dgm:pt>
    <dgm:pt modelId="{C18A094F-36C8-4B04-913B-13F80CFFA5ED}" type="sibTrans" cxnId="{637D0D02-517E-4589-B89B-F07605F825D1}">
      <dgm:prSet/>
      <dgm:spPr/>
      <dgm:t>
        <a:bodyPr/>
        <a:lstStyle/>
        <a:p>
          <a:endParaRPr lang="ru-RU"/>
        </a:p>
      </dgm:t>
    </dgm:pt>
    <dgm:pt modelId="{F3DCEF22-A8E5-4B93-A6E7-DBDB3C9D73A8}">
      <dgm:prSet phldrT="[Текст]"/>
      <dgm:spPr/>
      <dgm:t>
        <a:bodyPr/>
        <a:lstStyle/>
        <a:p>
          <a:r>
            <a:rPr lang="ru-RU" smtClean="0"/>
            <a:t>Уточнили налоговые обязательства </a:t>
          </a:r>
          <a:br>
            <a:rPr lang="ru-RU" smtClean="0"/>
          </a:br>
          <a:r>
            <a:rPr lang="ru-RU" smtClean="0"/>
            <a:t>94 работодателя (+229%) </a:t>
          </a:r>
          <a:endParaRPr lang="ru-RU" dirty="0"/>
        </a:p>
      </dgm:t>
    </dgm:pt>
    <dgm:pt modelId="{0B56BEDF-9AD6-4E95-8B43-32AEFFE3DCBD}" type="parTrans" cxnId="{984523B9-99A5-4FB5-B9B2-3D6B9B1C9305}">
      <dgm:prSet/>
      <dgm:spPr/>
      <dgm:t>
        <a:bodyPr/>
        <a:lstStyle/>
        <a:p>
          <a:endParaRPr lang="ru-RU"/>
        </a:p>
      </dgm:t>
    </dgm:pt>
    <dgm:pt modelId="{38D6ED22-E7EC-4999-AC0C-25D45D613EBB}" type="sibTrans" cxnId="{984523B9-99A5-4FB5-B9B2-3D6B9B1C9305}">
      <dgm:prSet/>
      <dgm:spPr/>
      <dgm:t>
        <a:bodyPr/>
        <a:lstStyle/>
        <a:p>
          <a:endParaRPr lang="ru-RU"/>
        </a:p>
      </dgm:t>
    </dgm:pt>
    <dgm:pt modelId="{1CA5FD34-34CE-4BCA-85CD-69B95A965C53}">
      <dgm:prSet phldrT="[Текст]"/>
      <dgm:spPr/>
      <dgm:t>
        <a:bodyPr/>
        <a:lstStyle/>
        <a:p>
          <a:r>
            <a:rPr lang="ru-RU" dirty="0" smtClean="0"/>
            <a:t>Представлено 174 уточненных расчета </a:t>
          </a:r>
          <a:br>
            <a:rPr lang="ru-RU" dirty="0" smtClean="0"/>
          </a:br>
          <a:r>
            <a:rPr lang="ru-RU" dirty="0" smtClean="0"/>
            <a:t>по НДФЛ и СВ</a:t>
          </a:r>
          <a:endParaRPr lang="ru-RU" dirty="0"/>
        </a:p>
      </dgm:t>
    </dgm:pt>
    <dgm:pt modelId="{D69C237C-DAD8-4017-9C82-E58BFBFB8887}" type="parTrans" cxnId="{B06DACEA-9B1E-45C0-BB10-CEE826EF320A}">
      <dgm:prSet/>
      <dgm:spPr/>
      <dgm:t>
        <a:bodyPr/>
        <a:lstStyle/>
        <a:p>
          <a:endParaRPr lang="ru-RU"/>
        </a:p>
      </dgm:t>
    </dgm:pt>
    <dgm:pt modelId="{A0257586-BD3E-450E-9BFA-C8139D81F677}" type="sibTrans" cxnId="{B06DACEA-9B1E-45C0-BB10-CEE826EF320A}">
      <dgm:prSet/>
      <dgm:spPr/>
      <dgm:t>
        <a:bodyPr/>
        <a:lstStyle/>
        <a:p>
          <a:endParaRPr lang="ru-RU"/>
        </a:p>
      </dgm:t>
    </dgm:pt>
    <dgm:pt modelId="{B1F7FEC1-3537-4F4E-850B-D03CFD183617}">
      <dgm:prSet phldrT="[Текст]"/>
      <dgm:spPr/>
      <dgm:t>
        <a:bodyPr/>
        <a:lstStyle/>
        <a:p>
          <a:r>
            <a:rPr lang="ru-RU" dirty="0" smtClean="0"/>
            <a:t>Дополнительно поступило в бюджет </a:t>
          </a:r>
          <a:br>
            <a:rPr lang="ru-RU" dirty="0" smtClean="0"/>
          </a:br>
          <a:r>
            <a:rPr lang="ru-RU" dirty="0" smtClean="0"/>
            <a:t>3.6 </a:t>
          </a:r>
          <a:r>
            <a:rPr lang="ru-RU" dirty="0" err="1" smtClean="0"/>
            <a:t>млн.рублей</a:t>
          </a:r>
          <a:r>
            <a:rPr lang="ru-RU" dirty="0" smtClean="0"/>
            <a:t>  НДФЛ и СВ (+152%) </a:t>
          </a:r>
          <a:endParaRPr lang="ru-RU" dirty="0"/>
        </a:p>
      </dgm:t>
    </dgm:pt>
    <dgm:pt modelId="{21A28C41-AEAB-484E-B41E-510C375D9252}" type="parTrans" cxnId="{E88EA001-6AE9-4920-8AE7-F4EA563D852E}">
      <dgm:prSet/>
      <dgm:spPr/>
      <dgm:t>
        <a:bodyPr/>
        <a:lstStyle/>
        <a:p>
          <a:endParaRPr lang="ru-RU"/>
        </a:p>
      </dgm:t>
    </dgm:pt>
    <dgm:pt modelId="{25DCC8D2-879E-4C2A-9C21-CA84F29B7D83}" type="sibTrans" cxnId="{E88EA001-6AE9-4920-8AE7-F4EA563D852E}">
      <dgm:prSet/>
      <dgm:spPr/>
      <dgm:t>
        <a:bodyPr/>
        <a:lstStyle/>
        <a:p>
          <a:endParaRPr lang="ru-RU"/>
        </a:p>
      </dgm:t>
    </dgm:pt>
    <dgm:pt modelId="{CCF6293F-75C2-44B1-B69B-970A365A01DE}" type="pres">
      <dgm:prSet presAssocID="{36F1ED1A-1822-47B1-A660-A572AB6AE53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62045E-6EE0-4A23-947F-5BBFE51242FE}" type="pres">
      <dgm:prSet presAssocID="{36F1ED1A-1822-47B1-A660-A572AB6AE539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5EA2E041-F9AC-4E95-8629-93FAF0A79576}" type="pres">
      <dgm:prSet presAssocID="{36F1ED1A-1822-47B1-A660-A572AB6AE539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C5BE4F-DBB3-4CB2-BB71-DD748DCD2CF5}" type="pres">
      <dgm:prSet presAssocID="{36F1ED1A-1822-47B1-A660-A572AB6AE539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05B4AA-FF21-490C-958F-7B9FA2B3E366}" type="pres">
      <dgm:prSet presAssocID="{36F1ED1A-1822-47B1-A660-A572AB6AE539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387C7E-0326-4C8F-B808-03AF8F57902E}" type="pres">
      <dgm:prSet presAssocID="{36F1ED1A-1822-47B1-A660-A572AB6AE539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480949-0224-48CC-A5A8-01EB89A20E2A}" type="pres">
      <dgm:prSet presAssocID="{36F1ED1A-1822-47B1-A660-A572AB6AE539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D95CB9-F912-4F0C-B50E-51DCD3C58629}" type="pres">
      <dgm:prSet presAssocID="{36F1ED1A-1822-47B1-A660-A572AB6AE539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9C47C1-06EB-4A64-99F6-2A3100FD94D4}" type="pres">
      <dgm:prSet presAssocID="{36F1ED1A-1822-47B1-A660-A572AB6AE539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6D9162-BBA4-4717-8AB1-AE8764CBF193}" type="pres">
      <dgm:prSet presAssocID="{36F1ED1A-1822-47B1-A660-A572AB6AE539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1D4306-9382-4F4A-9AE6-4E8089F194D6}" type="pres">
      <dgm:prSet presAssocID="{36F1ED1A-1822-47B1-A660-A572AB6AE539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B8FDB2-20CD-4E7C-BF5D-0BA28F2F8778}" type="pres">
      <dgm:prSet presAssocID="{36F1ED1A-1822-47B1-A660-A572AB6AE539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A03E66-3C75-4752-A7DB-210A01CDD2A9}" type="pres">
      <dgm:prSet presAssocID="{36F1ED1A-1822-47B1-A660-A572AB6AE539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4F6DE31-D38C-4E5F-B74F-1C10836661E1}" type="presOf" srcId="{B1F7FEC1-3537-4F4E-850B-D03CFD183617}" destId="{DB387C7E-0326-4C8F-B808-03AF8F57902E}" srcOrd="0" destOrd="0" presId="urn:microsoft.com/office/officeart/2005/8/layout/vProcess5"/>
    <dgm:cxn modelId="{AF6364D8-B7C8-45A6-B28C-CE9B282798C8}" type="presOf" srcId="{F3DCEF22-A8E5-4B93-A6E7-DBDB3C9D73A8}" destId="{AEC5BE4F-DBB3-4CB2-BB71-DD748DCD2CF5}" srcOrd="0" destOrd="0" presId="urn:microsoft.com/office/officeart/2005/8/layout/vProcess5"/>
    <dgm:cxn modelId="{B9AE5462-958B-41B0-881B-CA3070ADCBB8}" type="presOf" srcId="{F2E3479A-4838-4B36-A6FD-7DDB5D6A38BA}" destId="{5EA2E041-F9AC-4E95-8629-93FAF0A79576}" srcOrd="0" destOrd="0" presId="urn:microsoft.com/office/officeart/2005/8/layout/vProcess5"/>
    <dgm:cxn modelId="{82EE46A3-9E31-425E-A6D6-535DDDEC984B}" type="presOf" srcId="{A0257586-BD3E-450E-9BFA-C8139D81F677}" destId="{FF9C47C1-06EB-4A64-99F6-2A3100FD94D4}" srcOrd="0" destOrd="0" presId="urn:microsoft.com/office/officeart/2005/8/layout/vProcess5"/>
    <dgm:cxn modelId="{AD336F05-C7AC-41A5-A87D-F4C19CDF81B9}" type="presOf" srcId="{1CA5FD34-34CE-4BCA-85CD-69B95A965C53}" destId="{6505B4AA-FF21-490C-958F-7B9FA2B3E366}" srcOrd="0" destOrd="0" presId="urn:microsoft.com/office/officeart/2005/8/layout/vProcess5"/>
    <dgm:cxn modelId="{EAC39E63-633E-49B4-A07E-B812958956A6}" type="presOf" srcId="{F2E3479A-4838-4B36-A6FD-7DDB5D6A38BA}" destId="{856D9162-BBA4-4717-8AB1-AE8764CBF193}" srcOrd="1" destOrd="0" presId="urn:microsoft.com/office/officeart/2005/8/layout/vProcess5"/>
    <dgm:cxn modelId="{E88EA001-6AE9-4920-8AE7-F4EA563D852E}" srcId="{36F1ED1A-1822-47B1-A660-A572AB6AE539}" destId="{B1F7FEC1-3537-4F4E-850B-D03CFD183617}" srcOrd="3" destOrd="0" parTransId="{21A28C41-AEAB-484E-B41E-510C375D9252}" sibTransId="{25DCC8D2-879E-4C2A-9C21-CA84F29B7D83}"/>
    <dgm:cxn modelId="{91898732-4577-470C-BC50-236CD3874841}" type="presOf" srcId="{36F1ED1A-1822-47B1-A660-A572AB6AE539}" destId="{CCF6293F-75C2-44B1-B69B-970A365A01DE}" srcOrd="0" destOrd="0" presId="urn:microsoft.com/office/officeart/2005/8/layout/vProcess5"/>
    <dgm:cxn modelId="{637D0D02-517E-4589-B89B-F07605F825D1}" srcId="{36F1ED1A-1822-47B1-A660-A572AB6AE539}" destId="{F2E3479A-4838-4B36-A6FD-7DDB5D6A38BA}" srcOrd="0" destOrd="0" parTransId="{DB2E22FF-4EC1-417E-960B-BAC6B442AF9D}" sibTransId="{C18A094F-36C8-4B04-913B-13F80CFFA5ED}"/>
    <dgm:cxn modelId="{E4E52FAB-A49B-4FDE-9A24-E090D2343AD8}" type="presOf" srcId="{C18A094F-36C8-4B04-913B-13F80CFFA5ED}" destId="{CC480949-0224-48CC-A5A8-01EB89A20E2A}" srcOrd="0" destOrd="0" presId="urn:microsoft.com/office/officeart/2005/8/layout/vProcess5"/>
    <dgm:cxn modelId="{9365D6F1-CD84-465F-BFC5-66B1517D43FB}" type="presOf" srcId="{1CA5FD34-34CE-4BCA-85CD-69B95A965C53}" destId="{F7B8FDB2-20CD-4E7C-BF5D-0BA28F2F8778}" srcOrd="1" destOrd="0" presId="urn:microsoft.com/office/officeart/2005/8/layout/vProcess5"/>
    <dgm:cxn modelId="{92DAA1DE-216D-408F-8DF0-96C999F9DC3A}" type="presOf" srcId="{F3DCEF22-A8E5-4B93-A6E7-DBDB3C9D73A8}" destId="{401D4306-9382-4F4A-9AE6-4E8089F194D6}" srcOrd="1" destOrd="0" presId="urn:microsoft.com/office/officeart/2005/8/layout/vProcess5"/>
    <dgm:cxn modelId="{984523B9-99A5-4FB5-B9B2-3D6B9B1C9305}" srcId="{36F1ED1A-1822-47B1-A660-A572AB6AE539}" destId="{F3DCEF22-A8E5-4B93-A6E7-DBDB3C9D73A8}" srcOrd="1" destOrd="0" parTransId="{0B56BEDF-9AD6-4E95-8B43-32AEFFE3DCBD}" sibTransId="{38D6ED22-E7EC-4999-AC0C-25D45D613EBB}"/>
    <dgm:cxn modelId="{B06DACEA-9B1E-45C0-BB10-CEE826EF320A}" srcId="{36F1ED1A-1822-47B1-A660-A572AB6AE539}" destId="{1CA5FD34-34CE-4BCA-85CD-69B95A965C53}" srcOrd="2" destOrd="0" parTransId="{D69C237C-DAD8-4017-9C82-E58BFBFB8887}" sibTransId="{A0257586-BD3E-450E-9BFA-C8139D81F677}"/>
    <dgm:cxn modelId="{5857EEDF-04B9-4CC1-BD28-40428A61CBD4}" type="presOf" srcId="{B1F7FEC1-3537-4F4E-850B-D03CFD183617}" destId="{E2A03E66-3C75-4752-A7DB-210A01CDD2A9}" srcOrd="1" destOrd="0" presId="urn:microsoft.com/office/officeart/2005/8/layout/vProcess5"/>
    <dgm:cxn modelId="{9CB1FF8F-8A53-4BF9-B268-53AB0309393A}" type="presOf" srcId="{38D6ED22-E7EC-4999-AC0C-25D45D613EBB}" destId="{7ED95CB9-F912-4F0C-B50E-51DCD3C58629}" srcOrd="0" destOrd="0" presId="urn:microsoft.com/office/officeart/2005/8/layout/vProcess5"/>
    <dgm:cxn modelId="{F195DC59-5C41-4E54-A446-BA8961502C4E}" type="presParOf" srcId="{CCF6293F-75C2-44B1-B69B-970A365A01DE}" destId="{6A62045E-6EE0-4A23-947F-5BBFE51242FE}" srcOrd="0" destOrd="0" presId="urn:microsoft.com/office/officeart/2005/8/layout/vProcess5"/>
    <dgm:cxn modelId="{2B705F31-98ED-448A-AEF6-D33A0844112F}" type="presParOf" srcId="{CCF6293F-75C2-44B1-B69B-970A365A01DE}" destId="{5EA2E041-F9AC-4E95-8629-93FAF0A79576}" srcOrd="1" destOrd="0" presId="urn:microsoft.com/office/officeart/2005/8/layout/vProcess5"/>
    <dgm:cxn modelId="{171EAAB2-BCBD-4F6D-9F38-D4457F8D5D52}" type="presParOf" srcId="{CCF6293F-75C2-44B1-B69B-970A365A01DE}" destId="{AEC5BE4F-DBB3-4CB2-BB71-DD748DCD2CF5}" srcOrd="2" destOrd="0" presId="urn:microsoft.com/office/officeart/2005/8/layout/vProcess5"/>
    <dgm:cxn modelId="{B90C536E-9CF8-4FD8-82DA-C27466D006D3}" type="presParOf" srcId="{CCF6293F-75C2-44B1-B69B-970A365A01DE}" destId="{6505B4AA-FF21-490C-958F-7B9FA2B3E366}" srcOrd="3" destOrd="0" presId="urn:microsoft.com/office/officeart/2005/8/layout/vProcess5"/>
    <dgm:cxn modelId="{5F759EE0-2231-4DE0-821A-E7A05610758B}" type="presParOf" srcId="{CCF6293F-75C2-44B1-B69B-970A365A01DE}" destId="{DB387C7E-0326-4C8F-B808-03AF8F57902E}" srcOrd="4" destOrd="0" presId="urn:microsoft.com/office/officeart/2005/8/layout/vProcess5"/>
    <dgm:cxn modelId="{9F0E16B4-66AC-4761-9451-A434BC4CCD57}" type="presParOf" srcId="{CCF6293F-75C2-44B1-B69B-970A365A01DE}" destId="{CC480949-0224-48CC-A5A8-01EB89A20E2A}" srcOrd="5" destOrd="0" presId="urn:microsoft.com/office/officeart/2005/8/layout/vProcess5"/>
    <dgm:cxn modelId="{57F2918F-2FF9-483A-B931-1B46BB70B97A}" type="presParOf" srcId="{CCF6293F-75C2-44B1-B69B-970A365A01DE}" destId="{7ED95CB9-F912-4F0C-B50E-51DCD3C58629}" srcOrd="6" destOrd="0" presId="urn:microsoft.com/office/officeart/2005/8/layout/vProcess5"/>
    <dgm:cxn modelId="{3F2C8ABE-D930-4303-A869-02E0B19206D6}" type="presParOf" srcId="{CCF6293F-75C2-44B1-B69B-970A365A01DE}" destId="{FF9C47C1-06EB-4A64-99F6-2A3100FD94D4}" srcOrd="7" destOrd="0" presId="urn:microsoft.com/office/officeart/2005/8/layout/vProcess5"/>
    <dgm:cxn modelId="{60389905-1BF2-4AD9-BABD-FDF847A193FB}" type="presParOf" srcId="{CCF6293F-75C2-44B1-B69B-970A365A01DE}" destId="{856D9162-BBA4-4717-8AB1-AE8764CBF193}" srcOrd="8" destOrd="0" presId="urn:microsoft.com/office/officeart/2005/8/layout/vProcess5"/>
    <dgm:cxn modelId="{F12C32C7-61DF-4B91-B3DB-BAA3CCA0B03D}" type="presParOf" srcId="{CCF6293F-75C2-44B1-B69B-970A365A01DE}" destId="{401D4306-9382-4F4A-9AE6-4E8089F194D6}" srcOrd="9" destOrd="0" presId="urn:microsoft.com/office/officeart/2005/8/layout/vProcess5"/>
    <dgm:cxn modelId="{392D23E3-1683-4CB7-935D-9085F3A0A5F8}" type="presParOf" srcId="{CCF6293F-75C2-44B1-B69B-970A365A01DE}" destId="{F7B8FDB2-20CD-4E7C-BF5D-0BA28F2F8778}" srcOrd="10" destOrd="0" presId="urn:microsoft.com/office/officeart/2005/8/layout/vProcess5"/>
    <dgm:cxn modelId="{9E39358D-3830-46B8-BD3B-C1FBB3479CD0}" type="presParOf" srcId="{CCF6293F-75C2-44B1-B69B-970A365A01DE}" destId="{E2A03E66-3C75-4752-A7DB-210A01CDD2A9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0.01815</cdr:y>
    </cdr:from>
    <cdr:to>
      <cdr:x>0.17442</cdr:x>
      <cdr:y>0.07937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69272"/>
          <a:ext cx="1080120" cy="2336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120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rPr>
            <a:t>Доля , 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81629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81629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DA6AC70-F375-435D-81B2-32D5C80D25AF}" type="datetimeFigureOut">
              <a:rPr lang="ru-RU"/>
              <a:pPr>
                <a:defRPr/>
              </a:pPr>
              <a:t>22.03.2024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81629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81629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9371160-1113-4F10-A748-763222FD07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1431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7988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5975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3963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1950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0739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8887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7035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5183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371160-1113-4F10-A748-763222FD0776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491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794987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92159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8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995" y="778396"/>
            <a:ext cx="7562805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Номер слайда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FDCCD-CA06-4007-B744-CC0BE73FF3B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8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5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Autofit/>
          </a:bodyPr>
          <a:lstStyle>
            <a:lvl1pPr marL="0" indent="0">
              <a:buNone/>
              <a:defRPr sz="2900"/>
            </a:lvl1pPr>
            <a:lvl2pPr marL="408148" indent="0">
              <a:buNone/>
              <a:defRPr sz="2500"/>
            </a:lvl2pPr>
            <a:lvl3pPr marL="816296" indent="0">
              <a:buNone/>
              <a:defRPr sz="2100"/>
            </a:lvl3pPr>
            <a:lvl4pPr marL="1224443" indent="0">
              <a:buNone/>
              <a:defRPr sz="1800"/>
            </a:lvl4pPr>
            <a:lvl5pPr marL="1632591" indent="0">
              <a:buNone/>
              <a:defRPr sz="1800"/>
            </a:lvl5pPr>
            <a:lvl6pPr marL="2040739" indent="0">
              <a:buNone/>
              <a:defRPr sz="1800"/>
            </a:lvl6pPr>
            <a:lvl7pPr marL="2448887" indent="0">
              <a:buNone/>
              <a:defRPr sz="1800"/>
            </a:lvl7pPr>
            <a:lvl8pPr marL="2857035" indent="0">
              <a:buNone/>
              <a:defRPr sz="1800"/>
            </a:lvl8pPr>
            <a:lvl9pPr marL="3265183" indent="0">
              <a:buNone/>
              <a:defRPr sz="18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DE1F4-16B5-4C03-8819-61334013D6A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6FCA3-380C-4447-AFE6-420CE8CE96E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227409"/>
            <a:ext cx="2405063" cy="4838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48756-9C54-46B8-9015-AA3C68BA42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5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C3ADFD2-8388-4CF9-90D4-0FA82C4144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FFF8B50-B9FF-4ED9-A943-D231ADD0501F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 dirty="0"/>
              <a:t>Поле для ввода информации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00E2E8D-D75D-4A66-B406-8AB083A61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0337" y="4869656"/>
            <a:ext cx="597106" cy="364927"/>
          </a:xfrm>
          <a:prstGeom prst="rect">
            <a:avLst/>
          </a:prstGeom>
        </p:spPr>
        <p:txBody>
          <a:bodyPr/>
          <a:lstStyle>
            <a:lvl1pPr>
              <a:defRPr sz="1500"/>
            </a:lvl1pPr>
          </a:lstStyle>
          <a:p>
            <a:fld id="{8970D756-4916-40E7-8A77-5F85CA1AD3D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22928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795018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92159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6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2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18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24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31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3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43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50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1149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514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2478497" y="935856"/>
            <a:ext cx="6102883" cy="3580110"/>
          </a:xfrm>
        </p:spPr>
        <p:txBody>
          <a:bodyPr anchor="t">
            <a:normAutofit/>
          </a:bodyPr>
          <a:lstStyle>
            <a:lvl1pPr algn="l">
              <a:lnSpc>
                <a:spcPts val="5391"/>
              </a:lnSpc>
              <a:defRPr sz="4700" b="1">
                <a:solidFill>
                  <a:srgbClr val="8D8C90"/>
                </a:solidFill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77950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/>
          <p:cNvSpPr txBox="1"/>
          <p:nvPr userDrawn="1"/>
        </p:nvSpPr>
        <p:spPr>
          <a:xfrm>
            <a:off x="5926169" y="3844956"/>
            <a:ext cx="923925" cy="282575"/>
          </a:xfrm>
          <a:prstGeom prst="rect">
            <a:avLst/>
          </a:prstGeom>
          <a:noFill/>
        </p:spPr>
        <p:txBody>
          <a:bodyPr lIns="71224" tIns="35613" rIns="71224" bIns="35613"/>
          <a:lstStyle/>
          <a:p>
            <a:pPr defTabSz="812503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82"/>
            <a:ext cx="7632700" cy="3206749"/>
          </a:xfrm>
        </p:spPr>
        <p:txBody>
          <a:bodyPr>
            <a:noAutofit/>
          </a:bodyPr>
          <a:lstStyle>
            <a:lvl1pPr marL="283178" indent="0">
              <a:buFontTx/>
              <a:buNone/>
              <a:defRPr b="1">
                <a:latin typeface="+mj-lt"/>
              </a:defRPr>
            </a:lvl1pPr>
            <a:lvl2pPr marL="280711" indent="2485">
              <a:defRPr>
                <a:latin typeface="+mj-lt"/>
              </a:defRPr>
            </a:lvl2pPr>
            <a:lvl3pPr marL="489693" indent="-202805">
              <a:tabLst/>
              <a:defRPr>
                <a:latin typeface="+mj-lt"/>
              </a:defRPr>
            </a:lvl3pPr>
            <a:lvl4pPr marL="0" indent="280711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11189" y="558802"/>
            <a:ext cx="7548638" cy="946151"/>
          </a:xfrm>
        </p:spPr>
        <p:txBody>
          <a:bodyPr/>
          <a:lstStyle>
            <a:lvl1pPr marL="0" marR="0" indent="0" defTabSz="8125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2EC95-2861-42E5-8236-628A125F5713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581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2478466" y="935856"/>
            <a:ext cx="6102883" cy="3580110"/>
          </a:xfrm>
        </p:spPr>
        <p:txBody>
          <a:bodyPr anchor="t">
            <a:normAutofit/>
          </a:bodyPr>
          <a:lstStyle>
            <a:lvl1pPr algn="l">
              <a:lnSpc>
                <a:spcPts val="5400"/>
              </a:lnSpc>
              <a:defRPr sz="4700" b="1">
                <a:solidFill>
                  <a:srgbClr val="8D8C90"/>
                </a:solidFill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/>
          <p:cNvSpPr txBox="1"/>
          <p:nvPr userDrawn="1"/>
        </p:nvSpPr>
        <p:spPr>
          <a:xfrm>
            <a:off x="5926169" y="3844956"/>
            <a:ext cx="923925" cy="282575"/>
          </a:xfrm>
          <a:prstGeom prst="rect">
            <a:avLst/>
          </a:prstGeom>
          <a:noFill/>
        </p:spPr>
        <p:txBody>
          <a:bodyPr lIns="71224" tIns="35613" rIns="71224" bIns="35613"/>
          <a:lstStyle/>
          <a:p>
            <a:pPr defTabSz="812503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82"/>
            <a:ext cx="7632700" cy="3206749"/>
          </a:xfrm>
        </p:spPr>
        <p:txBody>
          <a:bodyPr>
            <a:noAutofit/>
          </a:bodyPr>
          <a:lstStyle>
            <a:lvl1pPr marL="283178" indent="0">
              <a:buFontTx/>
              <a:buNone/>
              <a:defRPr b="1">
                <a:latin typeface="+mj-lt"/>
              </a:defRPr>
            </a:lvl1pPr>
            <a:lvl2pPr marL="280711" indent="2485">
              <a:defRPr>
                <a:latin typeface="+mj-lt"/>
              </a:defRPr>
            </a:lvl2pPr>
            <a:lvl3pPr marL="489693" indent="-202805">
              <a:tabLst/>
              <a:defRPr>
                <a:latin typeface="+mj-lt"/>
              </a:defRPr>
            </a:lvl3pPr>
            <a:lvl4pPr marL="0" indent="280711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11219" y="558801"/>
            <a:ext cx="7632699" cy="946150"/>
          </a:xfrm>
        </p:spPr>
        <p:txBody>
          <a:bodyPr>
            <a:noAutofit/>
          </a:bodyPr>
          <a:lstStyle>
            <a:lvl1pPr marL="0" marR="0" indent="0" defTabSz="8125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0B488-767F-455A-83AB-4E77A512D6B1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547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81"/>
            <a:ext cx="7632700" cy="3206749"/>
          </a:xfrm>
        </p:spPr>
        <p:txBody>
          <a:bodyPr>
            <a:noAutofit/>
          </a:bodyPr>
          <a:lstStyle>
            <a:lvl1pPr marL="283178" indent="0">
              <a:buFontTx/>
              <a:buNone/>
              <a:defRPr b="1">
                <a:latin typeface="+mj-lt"/>
              </a:defRPr>
            </a:lvl1pPr>
            <a:lvl2pPr marL="283178" indent="0">
              <a:defRPr>
                <a:latin typeface="+mj-lt"/>
              </a:defRPr>
            </a:lvl2pPr>
            <a:lvl3pPr marL="489693" indent="-202805">
              <a:defRPr>
                <a:latin typeface="+mj-lt"/>
              </a:defRPr>
            </a:lvl3pPr>
            <a:lvl4pPr marL="0" indent="280711">
              <a:defRPr>
                <a:latin typeface="+mj-lt"/>
              </a:defRPr>
            </a:lvl4pPr>
            <a:lvl5pPr marL="1117885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219" y="558801"/>
            <a:ext cx="7632699" cy="946150"/>
          </a:xfrm>
        </p:spPr>
        <p:txBody>
          <a:bodyPr>
            <a:noAutofit/>
          </a:bodyPr>
          <a:lstStyle>
            <a:lvl1pPr marL="0" marR="0" indent="0" defTabSz="8125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F833D-0564-4632-A825-8973346DED35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5469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81"/>
            <a:ext cx="7632700" cy="3206749"/>
          </a:xfrm>
        </p:spPr>
        <p:txBody>
          <a:bodyPr>
            <a:noAutofit/>
          </a:bodyPr>
          <a:lstStyle>
            <a:lvl1pPr marL="283178" indent="0">
              <a:buFontTx/>
              <a:buNone/>
              <a:defRPr b="1">
                <a:latin typeface="+mj-lt"/>
              </a:defRPr>
            </a:lvl1pPr>
            <a:lvl2pPr marL="283178" indent="0">
              <a:defRPr>
                <a:latin typeface="+mj-lt"/>
              </a:defRPr>
            </a:lvl2pPr>
            <a:lvl3pPr marL="489693" indent="-202805">
              <a:defRPr>
                <a:latin typeface="+mj-lt"/>
              </a:defRPr>
            </a:lvl3pPr>
            <a:lvl4pPr marL="0" indent="280711">
              <a:defRPr>
                <a:latin typeface="+mj-lt"/>
              </a:defRPr>
            </a:lvl4pPr>
            <a:lvl5pPr marL="1117885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219" y="558801"/>
            <a:ext cx="7632699" cy="946150"/>
          </a:xfrm>
        </p:spPr>
        <p:txBody>
          <a:bodyPr>
            <a:noAutofit/>
          </a:bodyPr>
          <a:lstStyle>
            <a:lvl1pPr marL="0" marR="0" indent="0" defTabSz="8125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19BEF-B996-4DB6-B116-63B4603E29A6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2615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514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7046" y="1478186"/>
            <a:ext cx="5736842" cy="102155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7046" y="353047"/>
            <a:ext cx="5736842" cy="112514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62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2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1874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2499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3125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375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4375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5001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8453593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9" y="558799"/>
            <a:ext cx="8075612" cy="946151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190" y="1504950"/>
            <a:ext cx="3647576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504950"/>
            <a:ext cx="3671888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DA0AA-7C5A-4C25-AF02-2AEFFFE7C9F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8312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80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66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6254" indent="0">
              <a:buNone/>
              <a:defRPr sz="1800" b="1"/>
            </a:lvl2pPr>
            <a:lvl3pPr marL="812503" indent="0">
              <a:buNone/>
              <a:defRPr sz="1600" b="1"/>
            </a:lvl3pPr>
            <a:lvl4pPr marL="1218749" indent="0">
              <a:buNone/>
              <a:defRPr sz="1400" b="1"/>
            </a:lvl4pPr>
            <a:lvl5pPr marL="1624998" indent="0">
              <a:buNone/>
              <a:defRPr sz="1400" b="1"/>
            </a:lvl5pPr>
            <a:lvl6pPr marL="2031253" indent="0">
              <a:buNone/>
              <a:defRPr sz="1400" b="1"/>
            </a:lvl6pPr>
            <a:lvl7pPr marL="2437509" indent="0">
              <a:buNone/>
              <a:defRPr sz="1400" b="1"/>
            </a:lvl7pPr>
            <a:lvl8pPr marL="2843756" indent="0">
              <a:buNone/>
              <a:defRPr sz="1400" b="1"/>
            </a:lvl8pPr>
            <a:lvl9pPr marL="3250011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57" y="1151366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6254" indent="0">
              <a:buNone/>
              <a:defRPr sz="1800" b="1"/>
            </a:lvl2pPr>
            <a:lvl3pPr marL="812503" indent="0">
              <a:buNone/>
              <a:defRPr sz="1600" b="1"/>
            </a:lvl3pPr>
            <a:lvl4pPr marL="1218749" indent="0">
              <a:buNone/>
              <a:defRPr sz="1400" b="1"/>
            </a:lvl4pPr>
            <a:lvl5pPr marL="1624998" indent="0">
              <a:buNone/>
              <a:defRPr sz="1400" b="1"/>
            </a:lvl5pPr>
            <a:lvl6pPr marL="2031253" indent="0">
              <a:buNone/>
              <a:defRPr sz="1400" b="1"/>
            </a:lvl6pPr>
            <a:lvl7pPr marL="2437509" indent="0">
              <a:buNone/>
              <a:defRPr sz="1400" b="1"/>
            </a:lvl7pPr>
            <a:lvl8pPr marL="2843756" indent="0">
              <a:buNone/>
              <a:defRPr sz="1400" b="1"/>
            </a:lvl8pPr>
            <a:lvl9pPr marL="3250011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57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61867-E31F-4D98-9E47-7BAFB52E0372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22.03.2024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8706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995" y="778396"/>
            <a:ext cx="7562805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Номер слайда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FDCCD-CA06-4007-B744-CC0BE73FF3BE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6805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2EB19-4E39-45E2-A519-89E891AB82C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22.03.2024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345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32" y="204819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32" y="1076325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6254" indent="0">
              <a:buNone/>
              <a:defRPr sz="1100"/>
            </a:lvl2pPr>
            <a:lvl3pPr marL="812503" indent="0">
              <a:buNone/>
              <a:defRPr sz="900"/>
            </a:lvl3pPr>
            <a:lvl4pPr marL="1218749" indent="0">
              <a:buNone/>
              <a:defRPr sz="800"/>
            </a:lvl4pPr>
            <a:lvl5pPr marL="1624998" indent="0">
              <a:buNone/>
              <a:defRPr sz="800"/>
            </a:lvl5pPr>
            <a:lvl6pPr marL="2031253" indent="0">
              <a:buNone/>
              <a:defRPr sz="800"/>
            </a:lvl6pPr>
            <a:lvl7pPr marL="2437509" indent="0">
              <a:buNone/>
              <a:defRPr sz="800"/>
            </a:lvl7pPr>
            <a:lvl8pPr marL="2843756" indent="0">
              <a:buNone/>
              <a:defRPr sz="800"/>
            </a:lvl8pPr>
            <a:lvl9pPr marL="3250011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E31C6-B326-43E5-BDFD-E47ED39B9AB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22.03.2024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1100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Autofit/>
          </a:bodyPr>
          <a:lstStyle>
            <a:lvl1pPr marL="0" indent="0">
              <a:buNone/>
              <a:defRPr sz="2900"/>
            </a:lvl1pPr>
            <a:lvl2pPr marL="406254" indent="0">
              <a:buNone/>
              <a:defRPr sz="2500"/>
            </a:lvl2pPr>
            <a:lvl3pPr marL="812503" indent="0">
              <a:buNone/>
              <a:defRPr sz="2100"/>
            </a:lvl3pPr>
            <a:lvl4pPr marL="1218749" indent="0">
              <a:buNone/>
              <a:defRPr sz="1800"/>
            </a:lvl4pPr>
            <a:lvl5pPr marL="1624998" indent="0">
              <a:buNone/>
              <a:defRPr sz="1800"/>
            </a:lvl5pPr>
            <a:lvl6pPr marL="2031253" indent="0">
              <a:buNone/>
              <a:defRPr sz="1800"/>
            </a:lvl6pPr>
            <a:lvl7pPr marL="2437509" indent="0">
              <a:buNone/>
              <a:defRPr sz="1800"/>
            </a:lvl7pPr>
            <a:lvl8pPr marL="2843756" indent="0">
              <a:buNone/>
              <a:defRPr sz="1800"/>
            </a:lvl8pPr>
            <a:lvl9pPr marL="3250011" indent="0">
              <a:buNone/>
              <a:defRPr sz="18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6254" indent="0">
              <a:buNone/>
              <a:defRPr sz="1100"/>
            </a:lvl2pPr>
            <a:lvl3pPr marL="812503" indent="0">
              <a:buNone/>
              <a:defRPr sz="900"/>
            </a:lvl3pPr>
            <a:lvl4pPr marL="1218749" indent="0">
              <a:buNone/>
              <a:defRPr sz="800"/>
            </a:lvl4pPr>
            <a:lvl5pPr marL="1624998" indent="0">
              <a:buNone/>
              <a:defRPr sz="800"/>
            </a:lvl5pPr>
            <a:lvl6pPr marL="2031253" indent="0">
              <a:buNone/>
              <a:defRPr sz="800"/>
            </a:lvl6pPr>
            <a:lvl7pPr marL="2437509" indent="0">
              <a:buNone/>
              <a:defRPr sz="800"/>
            </a:lvl7pPr>
            <a:lvl8pPr marL="2843756" indent="0">
              <a:buNone/>
              <a:defRPr sz="800"/>
            </a:lvl8pPr>
            <a:lvl9pPr marL="3250011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48019-D0E6-4FE0-BE73-F909E787E2C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22.03.2024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DE1F4-16B5-4C03-8819-61334013D6A3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505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/>
          <p:cNvSpPr txBox="1"/>
          <p:nvPr userDrawn="1"/>
        </p:nvSpPr>
        <p:spPr>
          <a:xfrm>
            <a:off x="5926138" y="3844925"/>
            <a:ext cx="923925" cy="282575"/>
          </a:xfrm>
          <a:prstGeom prst="rect">
            <a:avLst/>
          </a:prstGeom>
          <a:noFill/>
        </p:spPr>
        <p:txBody>
          <a:bodyPr lIns="71561" tIns="35780" rIns="71561" bIns="35780"/>
          <a:lstStyle/>
          <a:p>
            <a:pPr defTabSz="816296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1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11189" y="558800"/>
            <a:ext cx="7548638" cy="946151"/>
          </a:xfrm>
        </p:spPr>
        <p:txBody>
          <a:bodyPr/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2EC95-2861-42E5-8236-628A125F57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21033-74AF-49FB-A50E-C52D809EE89E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22.03.2024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6FCA3-380C-4447-AFE6-420CE8CE96E3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7955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227409"/>
            <a:ext cx="2405063" cy="4838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AB859-8F4D-4692-926E-38CB5ADC51B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22.03.2024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48756-9C54-46B8-9015-AA3C68BA429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553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/>
          <p:cNvSpPr txBox="1"/>
          <p:nvPr userDrawn="1"/>
        </p:nvSpPr>
        <p:spPr>
          <a:xfrm>
            <a:off x="5926138" y="3844925"/>
            <a:ext cx="923925" cy="282575"/>
          </a:xfrm>
          <a:prstGeom prst="rect">
            <a:avLst/>
          </a:prstGeom>
          <a:noFill/>
        </p:spPr>
        <p:txBody>
          <a:bodyPr lIns="71561" tIns="35780" rIns="71561" bIns="35780"/>
          <a:lstStyle/>
          <a:p>
            <a:pPr defTabSz="816296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1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0B488-767F-455A-83AB-4E77A512D6B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0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F833D-0564-4632-A825-8973346DED3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0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19BEF-B996-4DB6-B116-63B4603E29A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7046" y="1478186"/>
            <a:ext cx="5736842" cy="102155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7046" y="353046"/>
            <a:ext cx="5736842" cy="112514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1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2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4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5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888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703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51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9" y="558799"/>
            <a:ext cx="8075612" cy="946151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188" y="1504950"/>
            <a:ext cx="3647576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504950"/>
            <a:ext cx="3671888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DA0AA-7C5A-4C25-AF02-2AEFFFE7C9F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8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_16.9-03.png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611188" y="558800"/>
            <a:ext cx="7632700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630" tIns="40815" rIns="81630" bIns="408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611188" y="1492250"/>
            <a:ext cx="7632700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630" tIns="40815" rIns="81630" bIns="408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l" defTabSz="816296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 defTabSz="816296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02638" y="4398963"/>
            <a:ext cx="504825" cy="512762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 defTabSz="816296" fontAlgn="auto">
              <a:lnSpc>
                <a:spcPts val="1878"/>
              </a:lnSpc>
              <a:spcBef>
                <a:spcPts val="0"/>
              </a:spcBef>
              <a:spcAft>
                <a:spcPts val="0"/>
              </a:spcAft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A10ECF49-00F3-49F7-BE3D-ABC364A41D5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61" r:id="rId13"/>
    <p:sldLayoutId id="2147483662" r:id="rId14"/>
    <p:sldLayoutId id="2147483663" r:id="rId15"/>
    <p:sldLayoutId id="2147483692" r:id="rId16"/>
  </p:sldLayoutIdLst>
  <p:hf hdr="0" ftr="0" dt="0"/>
  <p:txStyles>
    <p:titleStyle>
      <a:lvl1pPr algn="l" defTabSz="815975" rtl="0" eaLnBrk="0" fontAlgn="base" hangingPunct="0">
        <a:spcBef>
          <a:spcPct val="0"/>
        </a:spcBef>
        <a:spcAft>
          <a:spcPct val="0"/>
        </a:spcAft>
        <a:defRPr sz="38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2pPr>
      <a:lvl3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3pPr>
      <a:lvl4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4pPr>
      <a:lvl5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5pPr>
      <a:lvl6pPr marL="457200" algn="l" defTabSz="815975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6pPr>
      <a:lvl7pPr marL="914400" algn="l" defTabSz="815975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7pPr>
      <a:lvl8pPr marL="1371600" algn="l" defTabSz="815975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8pPr>
      <a:lvl9pPr marL="1828800" algn="l" defTabSz="815975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9pPr>
    </p:titleStyle>
    <p:bodyStyle>
      <a:lvl1pPr marL="284163" algn="l" defTabSz="815975" rtl="0" eaLnBrk="0" fontAlgn="base" hangingPunct="0">
        <a:spcBef>
          <a:spcPct val="20000"/>
        </a:spcBef>
        <a:spcAft>
          <a:spcPct val="0"/>
        </a:spcAft>
        <a:buFont typeface="+mj-lt"/>
        <a:defRPr sz="2400" kern="1200">
          <a:solidFill>
            <a:srgbClr val="005AA9"/>
          </a:solidFill>
          <a:latin typeface="+mj-lt"/>
          <a:ea typeface="+mn-ea"/>
          <a:cs typeface="+mn-cs"/>
        </a:defRPr>
      </a:lvl1pPr>
      <a:lvl2pPr marL="284163" algn="l" defTabSz="815975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rgbClr val="504F53"/>
          </a:solidFill>
          <a:latin typeface="+mj-lt"/>
          <a:ea typeface="+mn-ea"/>
          <a:cs typeface="+mn-cs"/>
        </a:defRPr>
      </a:lvl2pPr>
      <a:lvl3pPr marL="557213" indent="-203200" algn="l" defTabSz="8159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504F53"/>
          </a:solidFill>
          <a:latin typeface="+mj-lt"/>
          <a:ea typeface="+mn-ea"/>
          <a:cs typeface="+mn-cs"/>
        </a:defRPr>
      </a:lvl3pPr>
      <a:lvl4pPr indent="280988" algn="just" defTabSz="815975" rtl="0" eaLnBrk="0" fontAlgn="base" hangingPunct="0">
        <a:lnSpc>
          <a:spcPts val="1900"/>
        </a:lnSpc>
        <a:spcBef>
          <a:spcPts val="400"/>
        </a:spcBef>
        <a:spcAft>
          <a:spcPct val="0"/>
        </a:spcAft>
        <a:buFont typeface="Arial" charset="0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122363" algn="l" defTabSz="815975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charset="0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244813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961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109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256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48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296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44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591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739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887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035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18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611188" y="558831"/>
            <a:ext cx="7632700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257" tIns="40629" rIns="81257" bIns="406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611188" y="1492251"/>
            <a:ext cx="7632700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257" tIns="40629" rIns="81257" bIns="406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94"/>
            <a:ext cx="2133600" cy="274637"/>
          </a:xfrm>
          <a:prstGeom prst="rect">
            <a:avLst/>
          </a:prstGeom>
        </p:spPr>
        <p:txBody>
          <a:bodyPr vert="horz" lIns="81257" tIns="40629" rIns="81257" bIns="40629" rtlCol="0" anchor="ctr"/>
          <a:lstStyle>
            <a:lvl1pPr algn="l" defTabSz="812503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9365DB-9FF9-4B59-895B-2D1F1D9C774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22.03.2024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3" y="4767294"/>
            <a:ext cx="2895600" cy="274637"/>
          </a:xfrm>
          <a:prstGeom prst="rect">
            <a:avLst/>
          </a:prstGeom>
        </p:spPr>
        <p:txBody>
          <a:bodyPr vert="horz" lIns="81257" tIns="40629" rIns="81257" bIns="40629" rtlCol="0" anchor="ctr"/>
          <a:lstStyle>
            <a:lvl1pPr algn="ctr" defTabSz="812503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02669" y="4398963"/>
            <a:ext cx="504825" cy="512762"/>
          </a:xfrm>
          <a:prstGeom prst="rect">
            <a:avLst/>
          </a:prstGeom>
        </p:spPr>
        <p:txBody>
          <a:bodyPr vert="horz" lIns="81257" tIns="40629" rIns="81257" bIns="40629" rtlCol="0" anchor="ctr"/>
          <a:lstStyle>
            <a:lvl1pPr algn="ctr" defTabSz="812503" fontAlgn="auto">
              <a:lnSpc>
                <a:spcPts val="1877"/>
              </a:lnSpc>
              <a:spcBef>
                <a:spcPts val="0"/>
              </a:spcBef>
              <a:spcAft>
                <a:spcPts val="0"/>
              </a:spcAft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A10ECF49-00F3-49F7-BE3D-ABC364A41D57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160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</p:sldLayoutIdLst>
  <p:hf hdr="0" ftr="0" dt="0"/>
  <p:txStyles>
    <p:titleStyle>
      <a:lvl1pPr algn="l" defTabSz="812183" rtl="0" eaLnBrk="0" fontAlgn="base" hangingPunct="0">
        <a:spcBef>
          <a:spcPct val="0"/>
        </a:spcBef>
        <a:spcAft>
          <a:spcPct val="0"/>
        </a:spcAft>
        <a:defRPr sz="38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812183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2pPr>
      <a:lvl3pPr algn="l" defTabSz="812183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3pPr>
      <a:lvl4pPr algn="l" defTabSz="812183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4pPr>
      <a:lvl5pPr algn="l" defTabSz="812183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5pPr>
      <a:lvl6pPr marL="455080" algn="l" defTabSz="812183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6pPr>
      <a:lvl7pPr marL="910152" algn="l" defTabSz="812183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7pPr>
      <a:lvl8pPr marL="1365228" algn="l" defTabSz="812183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8pPr>
      <a:lvl9pPr marL="1820303" algn="l" defTabSz="812183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9pPr>
    </p:titleStyle>
    <p:bodyStyle>
      <a:lvl1pPr marL="282836" algn="l" defTabSz="812183" rtl="0" eaLnBrk="0" fontAlgn="base" hangingPunct="0">
        <a:spcBef>
          <a:spcPct val="20000"/>
        </a:spcBef>
        <a:spcAft>
          <a:spcPct val="0"/>
        </a:spcAft>
        <a:buFont typeface="+mj-lt"/>
        <a:defRPr sz="2400" kern="1200">
          <a:solidFill>
            <a:srgbClr val="005AA9"/>
          </a:solidFill>
          <a:latin typeface="+mj-lt"/>
          <a:ea typeface="+mn-ea"/>
          <a:cs typeface="+mn-cs"/>
        </a:defRPr>
      </a:lvl1pPr>
      <a:lvl2pPr marL="282836" algn="l" defTabSz="812183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rgbClr val="504F53"/>
          </a:solidFill>
          <a:latin typeface="+mj-lt"/>
          <a:ea typeface="+mn-ea"/>
          <a:cs typeface="+mn-cs"/>
        </a:defRPr>
      </a:lvl2pPr>
      <a:lvl3pPr marL="554633" indent="-202256" algn="l" defTabSz="81218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504F53"/>
          </a:solidFill>
          <a:latin typeface="+mj-lt"/>
          <a:ea typeface="+mn-ea"/>
          <a:cs typeface="+mn-cs"/>
        </a:defRPr>
      </a:lvl3pPr>
      <a:lvl4pPr indent="279686" algn="just" defTabSz="812183" rtl="0" eaLnBrk="0" fontAlgn="base" hangingPunct="0">
        <a:lnSpc>
          <a:spcPts val="1899"/>
        </a:lnSpc>
        <a:spcBef>
          <a:spcPts val="400"/>
        </a:spcBef>
        <a:spcAft>
          <a:spcPct val="0"/>
        </a:spcAft>
        <a:buFont typeface="Arial" charset="0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117145" algn="l" defTabSz="812183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charset="0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234382" indent="-203128" algn="l" defTabSz="81250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40632" indent="-203128" algn="l" defTabSz="81250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46883" indent="-203128" algn="l" defTabSz="81250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53133" indent="-203128" algn="l" defTabSz="81250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25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254" algn="l" defTabSz="8125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2503" algn="l" defTabSz="8125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749" algn="l" defTabSz="8125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4998" algn="l" defTabSz="8125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1253" algn="l" defTabSz="8125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7509" algn="l" defTabSz="8125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3756" algn="l" defTabSz="8125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50011" algn="l" defTabSz="8125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prstClr val="white"/>
                </a:solidFill>
              </a:rPr>
              <a:t>1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Заголовок 7"/>
          <p:cNvSpPr>
            <a:spLocks noGrp="1"/>
          </p:cNvSpPr>
          <p:nvPr>
            <p:ph type="title"/>
          </p:nvPr>
        </p:nvSpPr>
        <p:spPr>
          <a:xfrm>
            <a:off x="549041" y="267494"/>
            <a:ext cx="7548638" cy="74295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81269" tIns="40635" rIns="81269" bIns="40635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ru-RU" sz="2000" dirty="0"/>
              <a:t>Основные критерии отбора плательщиков </a:t>
            </a:r>
            <a:br>
              <a:rPr lang="ru-RU" sz="2000" dirty="0"/>
            </a:br>
            <a:r>
              <a:rPr lang="ru-RU" sz="2000" dirty="0"/>
              <a:t>для проведения контрольных мероприятий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49041" y="1131590"/>
            <a:ext cx="2278258" cy="1777366"/>
          </a:xfrm>
          <a:prstGeom prst="rect">
            <a:avLst/>
          </a:prstGeom>
          <a:solidFill>
            <a:schemeClr val="tx2">
              <a:lumMod val="60000"/>
              <a:lumOff val="40000"/>
              <a:alpha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61" tIns="35780" rIns="71561" bIns="35780" rtlCol="0" anchor="ctr"/>
          <a:lstStyle/>
          <a:p>
            <a:pPr algn="ctr" defTabSz="812305"/>
            <a:r>
              <a:rPr lang="ru-RU" b="1" dirty="0">
                <a:solidFill>
                  <a:prstClr val="black"/>
                </a:solidFill>
                <a:latin typeface="Arial Narrow" panose="020B0506020202030204" pitchFamily="34" charset="0"/>
              </a:rPr>
              <a:t>Регистрация ФЛ в качестве </a:t>
            </a:r>
            <a:r>
              <a:rPr lang="ru-RU" b="1" dirty="0" err="1" smtClean="0">
                <a:solidFill>
                  <a:prstClr val="black"/>
                </a:solidFill>
                <a:latin typeface="Arial Narrow" panose="020B0506020202030204" pitchFamily="34" charset="0"/>
              </a:rPr>
              <a:t>самозанятого</a:t>
            </a:r>
            <a:r>
              <a:rPr lang="ru-RU" b="1" dirty="0" smtClean="0">
                <a:solidFill>
                  <a:prstClr val="black"/>
                </a:solidFill>
                <a:latin typeface="Arial Narrow" panose="020B0506020202030204" pitchFamily="34" charset="0"/>
              </a:rPr>
              <a:t> с </a:t>
            </a:r>
            <a:r>
              <a:rPr lang="ru-RU" b="1" dirty="0">
                <a:solidFill>
                  <a:prstClr val="black"/>
                </a:solidFill>
                <a:latin typeface="Arial Narrow" panose="020B0506020202030204" pitchFamily="34" charset="0"/>
              </a:rPr>
              <a:t>последующим оказанием </a:t>
            </a:r>
            <a:r>
              <a:rPr lang="ru-RU" b="1" dirty="0" smtClean="0">
                <a:solidFill>
                  <a:prstClr val="black"/>
                </a:solidFill>
                <a:latin typeface="Arial Narrow" panose="020B0506020202030204" pitchFamily="34" charset="0"/>
              </a:rPr>
              <a:t>работ/услуг </a:t>
            </a:r>
            <a:r>
              <a:rPr lang="ru-RU" b="1" dirty="0">
                <a:solidFill>
                  <a:prstClr val="black"/>
                </a:solidFill>
                <a:latin typeface="Arial Narrow" panose="020B0506020202030204" pitchFamily="34" charset="0"/>
              </a:rPr>
              <a:t>организациям, ранее выплачивающим </a:t>
            </a:r>
            <a:r>
              <a:rPr lang="ru-RU" b="1" dirty="0" smtClean="0">
                <a:solidFill>
                  <a:prstClr val="black"/>
                </a:solidFill>
                <a:latin typeface="Arial Narrow" panose="020B0506020202030204" pitchFamily="34" charset="0"/>
              </a:rPr>
              <a:t>таким лицам з/</a:t>
            </a:r>
            <a:r>
              <a:rPr lang="ru-RU" b="1" dirty="0" err="1" smtClean="0">
                <a:solidFill>
                  <a:prstClr val="black"/>
                </a:solidFill>
                <a:latin typeface="Arial Narrow" panose="020B0506020202030204" pitchFamily="34" charset="0"/>
              </a:rPr>
              <a:t>пл</a:t>
            </a:r>
            <a:endParaRPr lang="ru-RU" b="1" dirty="0">
              <a:solidFill>
                <a:prstClr val="black"/>
              </a:solidFill>
              <a:latin typeface="Arial Narrow" panose="020B0506020202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55130" y="1131590"/>
            <a:ext cx="2444400" cy="1777366"/>
          </a:xfrm>
          <a:prstGeom prst="rect">
            <a:avLst/>
          </a:prstGeom>
          <a:solidFill>
            <a:schemeClr val="tx2">
              <a:lumMod val="60000"/>
              <a:lumOff val="40000"/>
              <a:alpha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61" tIns="35780" rIns="71561" bIns="35780" rtlCol="0" anchor="ctr"/>
          <a:lstStyle/>
          <a:p>
            <a:pPr algn="ctr" defTabSz="812305"/>
            <a:r>
              <a:rPr lang="en-US" b="1" dirty="0">
                <a:solidFill>
                  <a:prstClr val="black"/>
                </a:solidFill>
                <a:latin typeface="Arial Narrow" panose="020B0506020202030204" pitchFamily="34" charset="0"/>
              </a:rPr>
              <a:t>M</a:t>
            </a:r>
            <a:r>
              <a:rPr lang="en-US" b="1" dirty="0" smtClean="0">
                <a:solidFill>
                  <a:prstClr val="black"/>
                </a:solidFill>
                <a:latin typeface="Arial Narrow" panose="020B0506020202030204" pitchFamily="34" charset="0"/>
              </a:rPr>
              <a:t>in</a:t>
            </a:r>
            <a:r>
              <a:rPr lang="ru-RU" b="1" dirty="0" smtClean="0">
                <a:solidFill>
                  <a:prstClr val="black"/>
                </a:solidFill>
                <a:latin typeface="Arial Narrow" panose="020B0506020202030204" pitchFamily="34" charset="0"/>
              </a:rPr>
              <a:t> кол</a:t>
            </a:r>
            <a:r>
              <a:rPr lang="en-US" b="1" dirty="0" smtClean="0">
                <a:solidFill>
                  <a:prstClr val="black"/>
                </a:solidFill>
                <a:latin typeface="Arial Narrow" panose="020B0506020202030204" pitchFamily="34" charset="0"/>
              </a:rPr>
              <a:t>-</a:t>
            </a:r>
            <a:r>
              <a:rPr lang="ru-RU" b="1" dirty="0" smtClean="0">
                <a:solidFill>
                  <a:prstClr val="black"/>
                </a:solidFill>
                <a:latin typeface="Arial Narrow" panose="020B0506020202030204" pitchFamily="34" charset="0"/>
              </a:rPr>
              <a:t>во сотрудников </a:t>
            </a:r>
            <a:r>
              <a:rPr lang="ru-RU" b="1" dirty="0">
                <a:solidFill>
                  <a:prstClr val="black"/>
                </a:solidFill>
                <a:latin typeface="Arial Narrow" panose="020B0506020202030204" pitchFamily="34" charset="0"/>
              </a:rPr>
              <a:t>при значительном </a:t>
            </a:r>
            <a:r>
              <a:rPr lang="ru-RU" b="1" dirty="0" smtClean="0">
                <a:solidFill>
                  <a:prstClr val="black"/>
                </a:solidFill>
                <a:latin typeface="Arial Narrow" panose="020B0506020202030204" pitchFamily="34" charset="0"/>
              </a:rPr>
              <a:t>кол</a:t>
            </a:r>
            <a:r>
              <a:rPr lang="en-US" b="1" dirty="0" smtClean="0">
                <a:solidFill>
                  <a:prstClr val="black"/>
                </a:solidFill>
                <a:latin typeface="Arial Narrow" panose="020B0506020202030204" pitchFamily="34" charset="0"/>
              </a:rPr>
              <a:t>-</a:t>
            </a:r>
            <a:r>
              <a:rPr lang="ru-RU" b="1" dirty="0" err="1" smtClean="0">
                <a:solidFill>
                  <a:prstClr val="black"/>
                </a:solidFill>
                <a:latin typeface="Arial Narrow" panose="020B0506020202030204" pitchFamily="34" charset="0"/>
              </a:rPr>
              <a:t>ве</a:t>
            </a:r>
            <a:r>
              <a:rPr lang="ru-RU" b="1" dirty="0" smtClean="0">
                <a:solidFill>
                  <a:prstClr val="black"/>
                </a:solidFill>
                <a:latin typeface="Arial Narrow" panose="020B0506020202030204" pitchFamily="34" charset="0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Arial Narrow" panose="020B0506020202030204" pitchFamily="34" charset="0"/>
              </a:rPr>
              <a:t>привлеченных </a:t>
            </a:r>
            <a:r>
              <a:rPr lang="ru-RU" b="1" dirty="0" err="1" smtClean="0">
                <a:solidFill>
                  <a:prstClr val="black"/>
                </a:solidFill>
                <a:latin typeface="Arial Narrow" panose="020B0506020202030204" pitchFamily="34" charset="0"/>
              </a:rPr>
              <a:t>самозанятых</a:t>
            </a:r>
            <a:endParaRPr lang="ru-RU" b="1" dirty="0">
              <a:solidFill>
                <a:prstClr val="black"/>
              </a:solidFill>
              <a:latin typeface="Arial Narrow" panose="020B0506020202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68144" y="1131590"/>
            <a:ext cx="2398328" cy="1728192"/>
          </a:xfrm>
          <a:prstGeom prst="rect">
            <a:avLst/>
          </a:prstGeom>
          <a:solidFill>
            <a:schemeClr val="tx2">
              <a:lumMod val="60000"/>
              <a:lumOff val="40000"/>
              <a:alpha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61" tIns="35780" rIns="71561" bIns="35780" rtlCol="0" anchor="ctr"/>
          <a:lstStyle/>
          <a:p>
            <a:pPr algn="ctr" defTabSz="812305"/>
            <a:r>
              <a:rPr lang="ru-RU" b="1" dirty="0">
                <a:solidFill>
                  <a:prstClr val="black"/>
                </a:solidFill>
                <a:latin typeface="Arial Narrow" panose="020B0506020202030204" pitchFamily="34" charset="0"/>
              </a:rPr>
              <a:t>Перевод </a:t>
            </a:r>
            <a:r>
              <a:rPr lang="ru-RU" b="1" dirty="0" smtClean="0">
                <a:solidFill>
                  <a:prstClr val="black"/>
                </a:solidFill>
                <a:latin typeface="Arial Narrow" panose="020B0506020202030204" pitchFamily="34" charset="0"/>
              </a:rPr>
              <a:t>сотрудников </a:t>
            </a:r>
            <a:r>
              <a:rPr lang="ru-RU" b="1" dirty="0">
                <a:solidFill>
                  <a:prstClr val="black"/>
                </a:solidFill>
                <a:latin typeface="Arial Narrow" panose="020B0506020202030204" pitchFamily="34" charset="0"/>
              </a:rPr>
              <a:t>на НПД с оказанием услуг взаимозависимому ЮЛ (учредители, руководители совпадают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41728" y="3075806"/>
            <a:ext cx="2278258" cy="1656184"/>
          </a:xfrm>
          <a:prstGeom prst="rect">
            <a:avLst/>
          </a:prstGeom>
          <a:solidFill>
            <a:schemeClr val="tx2">
              <a:lumMod val="60000"/>
              <a:lumOff val="40000"/>
              <a:alpha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61" tIns="35780" rIns="71561" bIns="35780" rtlCol="0" anchor="ctr"/>
          <a:lstStyle/>
          <a:p>
            <a:pPr algn="ctr" defTabSz="812305"/>
            <a:r>
              <a:rPr lang="ru-RU" b="1" dirty="0">
                <a:solidFill>
                  <a:prstClr val="black"/>
                </a:solidFill>
                <a:latin typeface="Arial Narrow" panose="020B0506020202030204" pitchFamily="34" charset="0"/>
              </a:rPr>
              <a:t>Оказание услуг </a:t>
            </a:r>
            <a:r>
              <a:rPr lang="ru-RU" b="1" dirty="0" err="1" smtClean="0">
                <a:solidFill>
                  <a:prstClr val="black"/>
                </a:solidFill>
                <a:latin typeface="Arial Narrow" panose="020B0506020202030204" pitchFamily="34" charset="0"/>
              </a:rPr>
              <a:t>самозанятыми</a:t>
            </a:r>
            <a:r>
              <a:rPr lang="ru-RU" b="1" dirty="0" smtClean="0">
                <a:solidFill>
                  <a:prstClr val="black"/>
                </a:solidFill>
                <a:latin typeface="Arial Narrow" panose="020B0506020202030204" pitchFamily="34" charset="0"/>
              </a:rPr>
              <a:t>,  </a:t>
            </a:r>
            <a:r>
              <a:rPr lang="ru-RU" b="1" dirty="0">
                <a:solidFill>
                  <a:prstClr val="black"/>
                </a:solidFill>
                <a:latin typeface="Arial Narrow" panose="020B0506020202030204" pitchFamily="34" charset="0"/>
              </a:rPr>
              <a:t>массово зарегистрированными в один день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142100" y="3075806"/>
            <a:ext cx="2444400" cy="1656184"/>
          </a:xfrm>
          <a:prstGeom prst="rect">
            <a:avLst/>
          </a:prstGeom>
          <a:solidFill>
            <a:schemeClr val="tx2">
              <a:lumMod val="60000"/>
              <a:lumOff val="40000"/>
              <a:alpha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61" tIns="35780" rIns="71561" bIns="35780" rtlCol="0" anchor="ctr"/>
          <a:lstStyle/>
          <a:p>
            <a:pPr algn="ctr" defTabSz="812305"/>
            <a:r>
              <a:rPr lang="ru-RU" b="1" dirty="0" smtClean="0">
                <a:solidFill>
                  <a:prstClr val="black"/>
                </a:solidFill>
                <a:latin typeface="Arial Narrow" panose="020B0506020202030204" pitchFamily="34" charset="0"/>
              </a:rPr>
              <a:t>Оплата услуг </a:t>
            </a:r>
            <a:r>
              <a:rPr lang="ru-RU" b="1" dirty="0" err="1" smtClean="0">
                <a:solidFill>
                  <a:prstClr val="black"/>
                </a:solidFill>
                <a:latin typeface="Arial Narrow" panose="020B0506020202030204" pitchFamily="34" charset="0"/>
              </a:rPr>
              <a:t>самозанятым</a:t>
            </a:r>
            <a:r>
              <a:rPr lang="ru-RU" b="1" dirty="0" smtClean="0">
                <a:solidFill>
                  <a:prstClr val="black"/>
                </a:solidFill>
                <a:latin typeface="Arial Narrow" panose="020B0506020202030204" pitchFamily="34" charset="0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Arial Narrow" panose="020B0506020202030204" pitchFamily="34" charset="0"/>
              </a:rPr>
              <a:t>с равной </a:t>
            </a:r>
            <a:r>
              <a:rPr lang="ru-RU" b="1" dirty="0" smtClean="0">
                <a:solidFill>
                  <a:prstClr val="black"/>
                </a:solidFill>
                <a:latin typeface="Arial Narrow" panose="020B0506020202030204" pitchFamily="34" charset="0"/>
              </a:rPr>
              <a:t>периодичностью, </a:t>
            </a:r>
            <a:r>
              <a:rPr lang="ru-RU" b="1" dirty="0">
                <a:solidFill>
                  <a:prstClr val="black"/>
                </a:solidFill>
                <a:latin typeface="Arial Narrow" panose="020B0506020202030204" pitchFamily="34" charset="0"/>
              </a:rPr>
              <a:t>в </a:t>
            </a:r>
            <a:r>
              <a:rPr lang="ru-RU" b="1" dirty="0" smtClean="0">
                <a:solidFill>
                  <a:prstClr val="black"/>
                </a:solidFill>
                <a:latin typeface="Arial Narrow" panose="020B0506020202030204" pitchFamily="34" charset="0"/>
              </a:rPr>
              <a:t>установленные дни</a:t>
            </a:r>
            <a:endParaRPr lang="ru-RU" b="1" dirty="0">
              <a:solidFill>
                <a:prstClr val="black"/>
              </a:solidFill>
              <a:latin typeface="Arial Narrow" panose="020B0506020202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868144" y="3075806"/>
            <a:ext cx="2424596" cy="1656184"/>
          </a:xfrm>
          <a:prstGeom prst="rect">
            <a:avLst/>
          </a:prstGeom>
          <a:solidFill>
            <a:schemeClr val="tx2">
              <a:lumMod val="60000"/>
              <a:lumOff val="40000"/>
              <a:alpha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61" tIns="35780" rIns="71561" bIns="35780" rtlCol="0" anchor="ctr"/>
          <a:lstStyle/>
          <a:p>
            <a:pPr algn="ctr" defTabSz="812305"/>
            <a:r>
              <a:rPr lang="ru-RU" b="1" dirty="0" smtClean="0">
                <a:solidFill>
                  <a:prstClr val="black"/>
                </a:solidFill>
                <a:latin typeface="Arial Narrow" panose="020B0506020202030204" pitchFamily="34" charset="0"/>
              </a:rPr>
              <a:t>Получение </a:t>
            </a:r>
            <a:r>
              <a:rPr lang="ru-RU" b="1" dirty="0" err="1" smtClean="0">
                <a:solidFill>
                  <a:prstClr val="black"/>
                </a:solidFill>
                <a:latin typeface="Arial Narrow" panose="020B0506020202030204" pitchFamily="34" charset="0"/>
              </a:rPr>
              <a:t>самозанятыми</a:t>
            </a:r>
            <a:r>
              <a:rPr lang="ru-RU" b="1" dirty="0" smtClean="0">
                <a:solidFill>
                  <a:prstClr val="black"/>
                </a:solidFill>
                <a:latin typeface="Arial Narrow" panose="020B0506020202030204" pitchFamily="34" charset="0"/>
              </a:rPr>
              <a:t> вознаграждения кратно превышающего размер з/платы сотрудников, выполняющих аналогичные виды работ</a:t>
            </a:r>
            <a:endParaRPr lang="ru-RU" b="1" dirty="0">
              <a:solidFill>
                <a:prstClr val="black"/>
              </a:solidFill>
              <a:latin typeface="Arial Narrow" panose="020B05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81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411510"/>
            <a:ext cx="7848872" cy="504056"/>
          </a:xfrm>
        </p:spPr>
        <p:txBody>
          <a:bodyPr/>
          <a:lstStyle/>
          <a:p>
            <a:pPr algn="ctr"/>
            <a:r>
              <a:rPr lang="ru-RU" sz="2000" dirty="0" smtClean="0"/>
              <a:t>Сведения об работодателях, отнесенных к </a:t>
            </a:r>
            <a:r>
              <a:rPr lang="ru-RU" sz="2000" dirty="0"/>
              <a:t>группе риска подмены трудовых отношений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334736988"/>
              </p:ext>
            </p:extLst>
          </p:nvPr>
        </p:nvGraphicFramePr>
        <p:xfrm>
          <a:off x="467544" y="1203598"/>
          <a:ext cx="619268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64430"/>
              </p:ext>
            </p:extLst>
          </p:nvPr>
        </p:nvGraphicFramePr>
        <p:xfrm>
          <a:off x="5076056" y="1347614"/>
          <a:ext cx="3240359" cy="26164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8192"/>
                <a:gridCol w="792088"/>
                <a:gridCol w="720079"/>
              </a:tblGrid>
              <a:tr h="411599">
                <a:tc>
                  <a:txBody>
                    <a:bodyPr/>
                    <a:lstStyle/>
                    <a:p>
                      <a:pPr marL="72000" algn="l" fontAlgn="b"/>
                      <a:r>
                        <a:rPr lang="ru-RU" sz="1400" b="0" i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ru-RU" sz="1400" b="0" i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Показатель</a:t>
                      </a:r>
                      <a:endParaRPr lang="ru-RU" sz="1400" b="0" i="1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Всего</a:t>
                      </a:r>
                      <a:endParaRPr lang="ru-RU" sz="1200" b="0" i="1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70000"/>
                        </a:lnSpc>
                      </a:pPr>
                      <a:r>
                        <a:rPr lang="ru-RU" sz="1200" b="0" i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В </a:t>
                      </a:r>
                      <a:r>
                        <a:rPr lang="ru-RU" sz="1200" b="0" i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группе риска</a:t>
                      </a:r>
                      <a:endParaRPr lang="ru-RU" sz="1200" b="0" i="1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4778">
                <a:tc>
                  <a:txBody>
                    <a:bodyPr/>
                    <a:lstStyle/>
                    <a:p>
                      <a:pPr marL="72000" algn="l" fontAlgn="b">
                        <a:lnSpc>
                          <a:spcPct val="80000"/>
                        </a:lnSpc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Количество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работодателей, использующих труд </a:t>
                      </a:r>
                      <a:r>
                        <a:rPr lang="ru-RU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самозанятых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лиц (НПД), ед.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9525" marT="9525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spcAft>
                          <a:spcPts val="0"/>
                        </a:spcAft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6 232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r" fontAlgn="b">
                        <a:spcAft>
                          <a:spcPts val="0"/>
                        </a:spcAft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7585">
                <a:tc>
                  <a:txBody>
                    <a:bodyPr/>
                    <a:lstStyle/>
                    <a:p>
                      <a:pPr marL="72000" algn="l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Налогоплательщики НПД, оказывающие услуги ЮЛ/ИП, ед.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9525" marT="9525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r" fontAlgn="b">
                        <a:spcAft>
                          <a:spcPts val="0"/>
                        </a:spcAft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002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r" fontAlgn="b"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23  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0713">
                <a:tc>
                  <a:txBody>
                    <a:bodyPr/>
                    <a:lstStyle/>
                    <a:p>
                      <a:pPr marL="72000" algn="l" fontAlgn="b">
                        <a:lnSpc>
                          <a:spcPct val="80000"/>
                        </a:lnSpc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Сумма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дохода,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выплаченная </a:t>
                      </a:r>
                      <a:r>
                        <a:rPr lang="ru-RU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самозанятым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лицам, </a:t>
                      </a:r>
                      <a:r>
                        <a:rPr lang="ru-RU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млн.руб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9525" marT="9525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r" fontAlgn="b">
                        <a:spcAft>
                          <a:spcPts val="0"/>
                        </a:spcAft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402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r" fontAlgn="b">
                        <a:spcAft>
                          <a:spcPts val="0"/>
                        </a:spcAft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724128" y="3147814"/>
            <a:ext cx="2880320" cy="504056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62500" lnSpcReduction="20000"/>
          </a:bodyPr>
          <a:lstStyle/>
          <a:p>
            <a:pPr marR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endParaRPr kumimoji="0" lang="ru-RU" sz="480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69400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9502"/>
            <a:ext cx="7632700" cy="432048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Проведение контрольно-аналитической </a:t>
            </a:r>
            <a:r>
              <a:rPr lang="ru-RU" sz="2000" dirty="0" smtClean="0"/>
              <a:t>работы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5</a:t>
            </a:r>
          </a:p>
        </p:txBody>
      </p:sp>
      <p:sp>
        <p:nvSpPr>
          <p:cNvPr id="6" name="Объект 4"/>
          <p:cNvSpPr txBox="1">
            <a:spLocks/>
          </p:cNvSpPr>
          <p:nvPr/>
        </p:nvSpPr>
        <p:spPr>
          <a:xfrm>
            <a:off x="2195736" y="923206"/>
            <a:ext cx="635791" cy="396044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175" cap="flat" cmpd="sng" algn="ctr">
            <a:solidFill>
              <a:schemeClr val="accent5">
                <a:lumMod val="75000"/>
                <a:alpha val="99000"/>
              </a:schemeClr>
            </a:solidFill>
            <a:prstDash val="solid"/>
            <a:miter lim="800000"/>
          </a:ln>
          <a:scene3d>
            <a:camera prst="orthographicFront"/>
            <a:lightRig rig="threePt" dir="t"/>
          </a:scene3d>
          <a:sp3d prstMaterial="dkEdge"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68580" tIns="34290" rIns="68580" bIns="3429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889000">
              <a:lnSpc>
                <a:spcPct val="45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Формирование списка </a:t>
            </a: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0" algn="ctr" defTabSz="889000">
              <a:lnSpc>
                <a:spcPct val="45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плательщиков для КАР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Объект 4"/>
          <p:cNvSpPr txBox="1">
            <a:spLocks/>
          </p:cNvSpPr>
          <p:nvPr/>
        </p:nvSpPr>
        <p:spPr>
          <a:xfrm>
            <a:off x="5122911" y="904332"/>
            <a:ext cx="2356182" cy="11817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175" cap="flat" cmpd="sng" algn="ctr">
            <a:solidFill>
              <a:schemeClr val="accent5">
                <a:lumMod val="75000"/>
                <a:alpha val="99000"/>
              </a:schemeClr>
            </a:solidFill>
            <a:prstDash val="solid"/>
            <a:miter lim="800000"/>
          </a:ln>
          <a:scene3d>
            <a:camera prst="orthographicFront"/>
            <a:lightRig rig="threePt" dir="t"/>
          </a:scene3d>
          <a:sp3d prstMaterial="dkEdge"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68580" tIns="34290" rIns="68580" bIns="3429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Побуждение к заключению трудовых договоров и уточнению налоговых обязательств</a:t>
            </a:r>
          </a:p>
        </p:txBody>
      </p:sp>
      <p:sp>
        <p:nvSpPr>
          <p:cNvPr id="9" name="Объект 4"/>
          <p:cNvSpPr txBox="1">
            <a:spLocks/>
          </p:cNvSpPr>
          <p:nvPr/>
        </p:nvSpPr>
        <p:spPr>
          <a:xfrm>
            <a:off x="3204771" y="3609491"/>
            <a:ext cx="4274322" cy="11817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175" cap="flat" cmpd="sng" algn="ctr">
            <a:solidFill>
              <a:schemeClr val="accent5">
                <a:lumMod val="75000"/>
                <a:alpha val="99000"/>
              </a:schemeClr>
            </a:solidFill>
            <a:prstDash val="solid"/>
            <a:miter lim="800000"/>
          </a:ln>
          <a:scene3d>
            <a:camera prst="orthographicFront"/>
            <a:lightRig rig="threePt" dir="t"/>
          </a:scene3d>
          <a:sp3d prstMaterial="dkEdge"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68580" tIns="34290" rIns="68580" bIns="3429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Направление информации о работодателях: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Органы местного самоуправления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Инспекция по труду</a:t>
            </a:r>
          </a:p>
        </p:txBody>
      </p:sp>
      <p:sp>
        <p:nvSpPr>
          <p:cNvPr id="10" name="Объект 4"/>
          <p:cNvSpPr txBox="1">
            <a:spLocks/>
          </p:cNvSpPr>
          <p:nvPr/>
        </p:nvSpPr>
        <p:spPr>
          <a:xfrm>
            <a:off x="3203848" y="888207"/>
            <a:ext cx="1699074" cy="11817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175" cap="flat" cmpd="sng" algn="ctr">
            <a:solidFill>
              <a:schemeClr val="accent5">
                <a:lumMod val="75000"/>
                <a:alpha val="99000"/>
              </a:schemeClr>
            </a:solidFill>
            <a:prstDash val="solid"/>
            <a:miter lim="800000"/>
          </a:ln>
          <a:scene3d>
            <a:camera prst="orthographicFront"/>
            <a:lightRig rig="threePt" dir="t"/>
          </a:scene3d>
          <a:sp3d prstMaterial="dkEdge"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68580" tIns="34290" rIns="68580" bIns="3429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Проведение рабочей встречи с работодателем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2900898" y="4227934"/>
            <a:ext cx="299561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900898" y="1387762"/>
            <a:ext cx="302950" cy="1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Штриховая стрелка вправо 39"/>
          <p:cNvSpPr/>
          <p:nvPr/>
        </p:nvSpPr>
        <p:spPr>
          <a:xfrm>
            <a:off x="3374186" y="2342852"/>
            <a:ext cx="3306535" cy="1011029"/>
          </a:xfrm>
          <a:prstGeom prst="stripedRightArrow">
            <a:avLst>
              <a:gd name="adj1" fmla="val 50000"/>
              <a:gd name="adj2" fmla="val 35636"/>
            </a:avLst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6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Р Е З У Л Ь Т А Т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4909437" y="1347673"/>
            <a:ext cx="213474" cy="5138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7524328" y="1277445"/>
            <a:ext cx="55534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7524328" y="4200381"/>
            <a:ext cx="58689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flipV="1">
            <a:off x="8111218" y="3588215"/>
            <a:ext cx="0" cy="618443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8088767" y="1291998"/>
            <a:ext cx="0" cy="630691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ятиугольник 21"/>
          <p:cNvSpPr/>
          <p:nvPr/>
        </p:nvSpPr>
        <p:spPr>
          <a:xfrm>
            <a:off x="332842" y="985681"/>
            <a:ext cx="1754305" cy="698359"/>
          </a:xfrm>
          <a:prstGeom prst="homePlate">
            <a:avLst>
              <a:gd name="adj" fmla="val 43261"/>
            </a:avLst>
          </a:prstGeom>
          <a:solidFill>
            <a:schemeClr val="bg1">
              <a:lumMod val="85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3">
              <a:hueOff val="4821541"/>
              <a:satOff val="-7234"/>
              <a:lumOff val="-117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855" tIns="42855" rIns="42855" bIns="42855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kern="1200" dirty="0" smtClean="0">
                <a:solidFill>
                  <a:schemeClr val="tx1"/>
                </a:solidFill>
              </a:rPr>
              <a:t>6-НДФЛ, 2-НДФЛ, РСВ: средняя ЗП, ССЧР</a:t>
            </a:r>
            <a:endParaRPr lang="ru-RU" sz="1400" b="1" kern="1200" dirty="0">
              <a:solidFill>
                <a:schemeClr val="tx1"/>
              </a:solidFill>
            </a:endParaRPr>
          </a:p>
        </p:txBody>
      </p:sp>
      <p:sp>
        <p:nvSpPr>
          <p:cNvPr id="28" name="Пятиугольник 27"/>
          <p:cNvSpPr/>
          <p:nvPr/>
        </p:nvSpPr>
        <p:spPr>
          <a:xfrm>
            <a:off x="320006" y="1784312"/>
            <a:ext cx="1767142" cy="969227"/>
          </a:xfrm>
          <a:prstGeom prst="homePlate">
            <a:avLst>
              <a:gd name="adj" fmla="val 33350"/>
            </a:avLst>
          </a:prstGeom>
          <a:solidFill>
            <a:schemeClr val="bg1">
              <a:lumMod val="85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3">
              <a:hueOff val="1607181"/>
              <a:satOff val="-2411"/>
              <a:lumOff val="-39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0227" tIns="70227" rIns="70227" bIns="7022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kern="1200" dirty="0" smtClean="0">
                <a:solidFill>
                  <a:schemeClr val="tx1"/>
                </a:solidFill>
              </a:rPr>
              <a:t>Налоговая, </a:t>
            </a:r>
            <a:r>
              <a:rPr lang="ru-RU" sz="1400" b="1" dirty="0" err="1" smtClean="0">
                <a:solidFill>
                  <a:schemeClr val="tx1"/>
                </a:solidFill>
              </a:rPr>
              <a:t>бух</a:t>
            </a:r>
            <a:r>
              <a:rPr lang="ru-RU" sz="1400" b="1" kern="1200" dirty="0" err="1" smtClean="0">
                <a:solidFill>
                  <a:schemeClr val="tx1"/>
                </a:solidFill>
              </a:rPr>
              <a:t>.отчетность</a:t>
            </a:r>
            <a:r>
              <a:rPr lang="ru-RU" sz="1400" b="1" kern="1200" dirty="0" smtClean="0">
                <a:solidFill>
                  <a:schemeClr val="tx1"/>
                </a:solidFill>
              </a:rPr>
              <a:t>: сумма выручки, расходы на ЗП</a:t>
            </a:r>
            <a:endParaRPr lang="ru-RU" sz="1400" b="1" kern="1200" dirty="0">
              <a:solidFill>
                <a:schemeClr val="tx1"/>
              </a:solidFill>
            </a:endParaRPr>
          </a:p>
        </p:txBody>
      </p:sp>
      <p:sp>
        <p:nvSpPr>
          <p:cNvPr id="29" name="Пятиугольник 28"/>
          <p:cNvSpPr/>
          <p:nvPr/>
        </p:nvSpPr>
        <p:spPr>
          <a:xfrm>
            <a:off x="315071" y="2869472"/>
            <a:ext cx="1772076" cy="968818"/>
          </a:xfrm>
          <a:prstGeom prst="homePlate">
            <a:avLst>
              <a:gd name="adj" fmla="val 34732"/>
            </a:avLst>
          </a:prstGeom>
          <a:solidFill>
            <a:schemeClr val="bg1">
              <a:lumMod val="85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3">
              <a:hueOff val="3214361"/>
              <a:satOff val="-4823"/>
              <a:lumOff val="-78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6401" tIns="56401" rIns="56401" bIns="56401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kern="1200" dirty="0" smtClean="0">
                <a:solidFill>
                  <a:schemeClr val="tx1"/>
                </a:solidFill>
              </a:rPr>
              <a:t>ЕГРН: ОКВЭД,  сведения </a:t>
            </a:r>
            <a:br>
              <a:rPr lang="ru-RU" sz="1400" b="1" kern="1200" dirty="0" smtClean="0">
                <a:solidFill>
                  <a:schemeClr val="tx1"/>
                </a:solidFill>
              </a:rPr>
            </a:br>
            <a:r>
              <a:rPr lang="ru-RU" sz="1400" b="1" kern="1200" dirty="0" smtClean="0">
                <a:solidFill>
                  <a:schemeClr val="tx1"/>
                </a:solidFill>
              </a:rPr>
              <a:t>о постановке </a:t>
            </a:r>
            <a:br>
              <a:rPr lang="ru-RU" sz="1400" b="1" kern="1200" dirty="0" smtClean="0">
                <a:solidFill>
                  <a:schemeClr val="tx1"/>
                </a:solidFill>
              </a:rPr>
            </a:br>
            <a:r>
              <a:rPr lang="ru-RU" sz="1400" b="1" kern="1200" dirty="0" smtClean="0">
                <a:solidFill>
                  <a:schemeClr val="tx1"/>
                </a:solidFill>
              </a:rPr>
              <a:t>на учет, в </a:t>
            </a:r>
            <a:r>
              <a:rPr lang="ru-RU" sz="1400" b="1" kern="1200" dirty="0" err="1" smtClean="0">
                <a:solidFill>
                  <a:schemeClr val="tx1"/>
                </a:solidFill>
              </a:rPr>
              <a:t>т.ч</a:t>
            </a:r>
            <a:r>
              <a:rPr lang="ru-RU" sz="1400" b="1" kern="1200" dirty="0" smtClean="0">
                <a:solidFill>
                  <a:schemeClr val="tx1"/>
                </a:solidFill>
              </a:rPr>
              <a:t>. ОП</a:t>
            </a:r>
            <a:endParaRPr lang="ru-RU" sz="1100" b="1" kern="1200" dirty="0">
              <a:solidFill>
                <a:schemeClr val="tx1"/>
              </a:solidFill>
            </a:endParaRPr>
          </a:p>
        </p:txBody>
      </p:sp>
      <p:sp>
        <p:nvSpPr>
          <p:cNvPr id="30" name="Пятиугольник 29"/>
          <p:cNvSpPr/>
          <p:nvPr/>
        </p:nvSpPr>
        <p:spPr>
          <a:xfrm>
            <a:off x="320005" y="3939902"/>
            <a:ext cx="1767142" cy="870924"/>
          </a:xfrm>
          <a:prstGeom prst="homePlate">
            <a:avLst>
              <a:gd name="adj" fmla="val 39192"/>
            </a:avLst>
          </a:prstGeom>
          <a:solidFill>
            <a:schemeClr val="bg1">
              <a:lumMod val="85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3">
              <a:hueOff val="6428722"/>
              <a:satOff val="-9646"/>
              <a:lumOff val="-156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511" tIns="48511" rIns="48511" bIns="48511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kern="1200" dirty="0" smtClean="0">
                <a:solidFill>
                  <a:schemeClr val="tx1"/>
                </a:solidFill>
              </a:rPr>
              <a:t>Банк, лицензии, ККТ, </a:t>
            </a:r>
            <a:r>
              <a:rPr lang="ru-RU" sz="1400" b="1" kern="1200" dirty="0" err="1" smtClean="0">
                <a:solidFill>
                  <a:schemeClr val="tx1"/>
                </a:solidFill>
              </a:rPr>
              <a:t>гос.закупки</a:t>
            </a:r>
            <a:r>
              <a:rPr lang="ru-RU" sz="1400" b="1" kern="1200" dirty="0" smtClean="0">
                <a:solidFill>
                  <a:schemeClr val="tx1"/>
                </a:solidFill>
              </a:rPr>
              <a:t>, </a:t>
            </a:r>
            <a:r>
              <a:rPr lang="ru-RU" sz="1400" b="1" kern="1200" dirty="0" err="1" smtClean="0">
                <a:solidFill>
                  <a:schemeClr val="tx1"/>
                </a:solidFill>
              </a:rPr>
              <a:t>гос.программы</a:t>
            </a:r>
            <a:endParaRPr lang="ru-RU" sz="1400" b="1" kern="1200" dirty="0">
              <a:solidFill>
                <a:schemeClr val="tx1"/>
              </a:solidFill>
            </a:endParaRPr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776" l="0" r="991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694835"/>
            <a:ext cx="2016224" cy="1372152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7023563" y="2840935"/>
            <a:ext cx="1393639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Рост НДФЛ 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0" marR="0" indent="0" algn="ctr" defTabSz="1043056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и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СВ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8532440" y="4472272"/>
            <a:ext cx="320922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1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57566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9502"/>
            <a:ext cx="7632700" cy="648072"/>
          </a:xfrm>
        </p:spPr>
        <p:txBody>
          <a:bodyPr/>
          <a:lstStyle/>
          <a:p>
            <a:pPr algn="ctr"/>
            <a:r>
              <a:rPr lang="ru-RU" sz="2000" dirty="0" smtClean="0"/>
              <a:t>Результаты работы по устранению нарушений  </a:t>
            </a:r>
            <a:br>
              <a:rPr lang="ru-RU" sz="2000" dirty="0" smtClean="0"/>
            </a:br>
            <a:r>
              <a:rPr lang="ru-RU" sz="2000" dirty="0" smtClean="0"/>
              <a:t>в части подмены трудовых отношений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D756-4916-40E7-8A77-5F85CA1AD3D2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640209304"/>
              </p:ext>
            </p:extLst>
          </p:nvPr>
        </p:nvGraphicFramePr>
        <p:xfrm>
          <a:off x="611560" y="1203598"/>
          <a:ext cx="7416824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460432" y="4443958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2000" dirty="0">
                <a:solidFill>
                  <a:srgbClr val="FFFFFF"/>
                </a:solidFill>
                <a:latin typeface="Calibri" pitchFamily="34" charset="0"/>
              </a:rPr>
              <a:t>4</a:t>
            </a:r>
          </a:p>
        </p:txBody>
      </p:sp>
      <p:grpSp>
        <p:nvGrpSpPr>
          <p:cNvPr id="7" name="Группа 13"/>
          <p:cNvGrpSpPr>
            <a:grpSpLocks noChangeAspect="1"/>
          </p:cNvGrpSpPr>
          <p:nvPr/>
        </p:nvGrpSpPr>
        <p:grpSpPr bwMode="auto">
          <a:xfrm>
            <a:off x="6846503" y="1203598"/>
            <a:ext cx="864716" cy="687887"/>
            <a:chOff x="882650" y="2122186"/>
            <a:chExt cx="777644" cy="777644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2650" y="2122186"/>
              <a:ext cx="777644" cy="777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60"/>
            <p:cNvSpPr txBox="1">
              <a:spLocks noChangeArrowheads="1"/>
            </p:cNvSpPr>
            <p:nvPr/>
          </p:nvSpPr>
          <p:spPr bwMode="auto">
            <a:xfrm>
              <a:off x="882650" y="2312647"/>
              <a:ext cx="750887" cy="576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4147" tIns="52073" rIns="104147" bIns="52073" anchor="ctr"/>
            <a:lstStyle>
              <a:lvl1pPr defTabSz="104140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defTabSz="104140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defTabSz="104140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defTabSz="104140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104140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</a:pPr>
              <a:r>
                <a:rPr lang="ru-RU" altLang="ru-RU" sz="1800" b="1" dirty="0" smtClean="0">
                  <a:solidFill>
                    <a:srgbClr val="C00000"/>
                  </a:solidFill>
                  <a:latin typeface="Arial Narrow" pitchFamily="34" charset="0"/>
                </a:rPr>
                <a:t> </a:t>
              </a:r>
              <a:r>
                <a:rPr lang="ru-RU" altLang="ru-RU" sz="1800" b="1" dirty="0" err="1" smtClean="0">
                  <a:solidFill>
                    <a:srgbClr val="C00000"/>
                  </a:solidFill>
                  <a:latin typeface="+mn-lt"/>
                </a:rPr>
                <a:t>янв</a:t>
              </a:r>
              <a:r>
                <a:rPr lang="ru-RU" altLang="ru-RU" sz="1800" b="1" dirty="0" smtClean="0">
                  <a:solidFill>
                    <a:srgbClr val="C00000"/>
                  </a:solidFill>
                  <a:latin typeface="+mn-lt"/>
                </a:rPr>
                <a:t> </a:t>
              </a:r>
              <a:br>
                <a:rPr lang="ru-RU" altLang="ru-RU" sz="1800" b="1" dirty="0" smtClean="0">
                  <a:solidFill>
                    <a:srgbClr val="C00000"/>
                  </a:solidFill>
                  <a:latin typeface="+mn-lt"/>
                </a:rPr>
              </a:br>
              <a:r>
                <a:rPr lang="ru-RU" altLang="ru-RU" sz="1800" b="1" dirty="0" smtClean="0">
                  <a:solidFill>
                    <a:srgbClr val="C00000"/>
                  </a:solidFill>
                  <a:latin typeface="+mn-lt"/>
                </a:rPr>
                <a:t>2023</a:t>
              </a:r>
              <a:endParaRPr lang="ru-RU" altLang="ru-RU" sz="1800" b="1" dirty="0">
                <a:solidFill>
                  <a:srgbClr val="C00000"/>
                </a:solidFill>
                <a:latin typeface="+mn-lt"/>
              </a:endParaRPr>
            </a:p>
          </p:txBody>
        </p:sp>
      </p:grpSp>
      <p:grpSp>
        <p:nvGrpSpPr>
          <p:cNvPr id="10" name="Группа 13"/>
          <p:cNvGrpSpPr>
            <a:grpSpLocks noChangeAspect="1"/>
          </p:cNvGrpSpPr>
          <p:nvPr/>
        </p:nvGrpSpPr>
        <p:grpSpPr bwMode="auto">
          <a:xfrm>
            <a:off x="7991004" y="1204727"/>
            <a:ext cx="864716" cy="687887"/>
            <a:chOff x="882650" y="2122186"/>
            <a:chExt cx="777644" cy="777644"/>
          </a:xfrm>
        </p:grpSpPr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2650" y="2122186"/>
              <a:ext cx="777644" cy="777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Box 60"/>
            <p:cNvSpPr txBox="1">
              <a:spLocks noChangeArrowheads="1"/>
            </p:cNvSpPr>
            <p:nvPr/>
          </p:nvSpPr>
          <p:spPr bwMode="auto">
            <a:xfrm>
              <a:off x="882650" y="2297983"/>
              <a:ext cx="750887" cy="576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4147" tIns="52073" rIns="104147" bIns="52073" anchor="ctr"/>
            <a:lstStyle>
              <a:lvl1pPr defTabSz="104140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defTabSz="104140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defTabSz="104140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defTabSz="104140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104140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lang="ru-RU" altLang="ru-RU" sz="1800" b="1" dirty="0" smtClean="0">
                  <a:solidFill>
                    <a:srgbClr val="C00000"/>
                  </a:solidFill>
                  <a:latin typeface="Arial Narrow" pitchFamily="34" charset="0"/>
                </a:rPr>
                <a:t> </a:t>
              </a:r>
              <a:r>
                <a:rPr lang="ru-RU" altLang="ru-RU" sz="1800" b="1" dirty="0" smtClean="0">
                  <a:solidFill>
                    <a:srgbClr val="C00000"/>
                  </a:solidFill>
                  <a:latin typeface="+mn-lt"/>
                </a:rPr>
                <a:t>дек </a:t>
              </a:r>
              <a:r>
                <a:rPr lang="ru-RU" altLang="ru-RU" sz="1800" b="1" dirty="0">
                  <a:solidFill>
                    <a:srgbClr val="C00000"/>
                  </a:solidFill>
                  <a:latin typeface="+mn-lt"/>
                </a:rPr>
                <a:t/>
              </a:r>
              <a:br>
                <a:rPr lang="ru-RU" altLang="ru-RU" sz="1800" b="1" dirty="0">
                  <a:solidFill>
                    <a:srgbClr val="C00000"/>
                  </a:solidFill>
                  <a:latin typeface="+mn-lt"/>
                </a:rPr>
              </a:br>
              <a:r>
                <a:rPr lang="ru-RU" altLang="ru-RU" sz="1800" b="1" dirty="0">
                  <a:solidFill>
                    <a:srgbClr val="C00000"/>
                  </a:solidFill>
                  <a:latin typeface="+mn-lt"/>
                </a:rPr>
                <a:t>2023</a:t>
              </a:r>
            </a:p>
          </p:txBody>
        </p:sp>
      </p:grpSp>
      <p:cxnSp>
        <p:nvCxnSpPr>
          <p:cNvPr id="14" name="Прямая соединительная линия 13"/>
          <p:cNvCxnSpPr/>
          <p:nvPr/>
        </p:nvCxnSpPr>
        <p:spPr>
          <a:xfrm flipV="1">
            <a:off x="7744294" y="1547541"/>
            <a:ext cx="201809" cy="113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46587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27141</TotalTime>
  <Words>248</Words>
  <Application>Microsoft Office PowerPoint</Application>
  <PresentationFormat>Экран (16:9)</PresentationFormat>
  <Paragraphs>50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Arial Narrow</vt:lpstr>
      <vt:lpstr>Calibri</vt:lpstr>
      <vt:lpstr>Times New Roman</vt:lpstr>
      <vt:lpstr>Тема Office</vt:lpstr>
      <vt:lpstr>2_Тема Office</vt:lpstr>
      <vt:lpstr>Основные критерии отбора плательщиков  для проведения контрольных мероприятий</vt:lpstr>
      <vt:lpstr>Сведения об работодателях, отнесенных к группе риска подмены трудовых отношений </vt:lpstr>
      <vt:lpstr>Проведение контрольно-аналитической работы</vt:lpstr>
      <vt:lpstr>Результаты работы по устранению нарушений   в части подмены трудовых отношений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Креславский-Смирнов</dc:creator>
  <cp:lastModifiedBy>Анна Котова</cp:lastModifiedBy>
  <cp:revision>851</cp:revision>
  <cp:lastPrinted>2020-11-18T11:00:34Z</cp:lastPrinted>
  <dcterms:created xsi:type="dcterms:W3CDTF">2013-02-06T12:46:19Z</dcterms:created>
  <dcterms:modified xsi:type="dcterms:W3CDTF">2024-03-22T07:11:57Z</dcterms:modified>
</cp:coreProperties>
</file>